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y="5143500" cx="9144000"/>
  <p:notesSz cx="6858000" cy="9144000"/>
  <p:embeddedFontLst>
    <p:embeddedFont>
      <p:font typeface="Droid Serif"/>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DroidSerif-italic.fntdata"/><Relationship Id="rId20" Type="http://schemas.openxmlformats.org/officeDocument/2006/relationships/slide" Target="slides/slide16.xml"/><Relationship Id="rId41" Type="http://schemas.openxmlformats.org/officeDocument/2006/relationships/font" Target="fonts/DroidSerif-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DroidSerif-bold.fntdata"/><Relationship Id="rId16" Type="http://schemas.openxmlformats.org/officeDocument/2006/relationships/slide" Target="slides/slide12.xml"/><Relationship Id="rId38" Type="http://schemas.openxmlformats.org/officeDocument/2006/relationships/font" Target="fonts/DroidSerif-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wrap="square" tIns="91425"/>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 name="Shape 30"/>
        <p:cNvGrpSpPr/>
        <p:nvPr/>
      </p:nvGrpSpPr>
      <p:grpSpPr>
        <a:xfrm>
          <a:off x="0" y="0"/>
          <a:ext cx="0" cy="0"/>
          <a:chOff x="0" y="0"/>
          <a:chExt cx="0" cy="0"/>
        </a:xfrm>
      </p:grpSpPr>
      <p:sp>
        <p:nvSpPr>
          <p:cNvPr id="31" name="Shape 3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32" name="Shape 32"/>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Shape 12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23" name="Shape 123"/>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30" name="Shape 130"/>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41" name="Shape 141"/>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49" name="Shape 149"/>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59" name="Shape 159"/>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69" name="Shape 169"/>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80" name="Shape 180"/>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Shape 19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91" name="Shape 191"/>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Shape 19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98" name="Shape 198"/>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08" name="Shape 208"/>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 name="Shape 36"/>
        <p:cNvGrpSpPr/>
        <p:nvPr/>
      </p:nvGrpSpPr>
      <p:grpSpPr>
        <a:xfrm>
          <a:off x="0" y="0"/>
          <a:ext cx="0" cy="0"/>
          <a:chOff x="0" y="0"/>
          <a:chExt cx="0" cy="0"/>
        </a:xfrm>
      </p:grpSpPr>
      <p:sp>
        <p:nvSpPr>
          <p:cNvPr id="37" name="Shape 3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38" name="Shape 38"/>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15" name="Shape 215"/>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26" name="Shape 226"/>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30" name="Shape 230"/>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34" name="Shape 234"/>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Shape 23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38" name="Shape 238"/>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42" name="Shape 242"/>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Shape 24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46" name="Shape 246"/>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Shape 24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50" name="Shape 250"/>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Shape 25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54" name="Shape 254"/>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58" name="Shape 258"/>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 name="Shape 45"/>
        <p:cNvGrpSpPr/>
        <p:nvPr/>
      </p:nvGrpSpPr>
      <p:grpSpPr>
        <a:xfrm>
          <a:off x="0" y="0"/>
          <a:ext cx="0" cy="0"/>
          <a:chOff x="0" y="0"/>
          <a:chExt cx="0" cy="0"/>
        </a:xfrm>
      </p:grpSpPr>
      <p:sp>
        <p:nvSpPr>
          <p:cNvPr id="46" name="Shape 4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47" name="Shape 47"/>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Shape 26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62" name="Shape 262"/>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Shape 26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66" name="Shape 266"/>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Shape 26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70" name="Shape 270"/>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80" name="Shape 280"/>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Shape 5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56" name="Shape 56"/>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Shape 6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67" name="Shape 67"/>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80" name="Shape 80"/>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90" name="Shape 90"/>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Shape 9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99" name="Shape 99"/>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Shape 11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11" name="Shape 111"/>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685800" y="1583342"/>
            <a:ext cx="7772400" cy="1159799"/>
          </a:xfrm>
          <a:prstGeom prst="rect">
            <a:avLst/>
          </a:prstGeom>
        </p:spPr>
        <p:txBody>
          <a:bodyPr anchorCtr="0" anchor="b" bIns="91425" lIns="91425" rIns="91425" wrap="square" tIns="91425"/>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p:txBody>
      </p:sp>
      <p:sp>
        <p:nvSpPr>
          <p:cNvPr id="11" name="Shape 11"/>
          <p:cNvSpPr txBox="1"/>
          <p:nvPr>
            <p:ph idx="1" type="subTitle"/>
          </p:nvPr>
        </p:nvSpPr>
        <p:spPr>
          <a:xfrm>
            <a:off x="685800" y="2840053"/>
            <a:ext cx="7772400" cy="784799"/>
          </a:xfrm>
          <a:prstGeom prst="rect">
            <a:avLst/>
          </a:prstGeom>
        </p:spPr>
        <p:txBody>
          <a:bodyPr anchorCtr="0" anchor="t" bIns="91425" lIns="91425" rIns="91425" wrap="square" tIns="91425"/>
          <a:lstStyle>
            <a:lvl1pPr lvl="0" algn="ctr">
              <a:spcBef>
                <a:spcPts val="0"/>
              </a:spcBef>
              <a:buClr>
                <a:schemeClr val="dk2"/>
              </a:buClr>
              <a:buNone/>
              <a:defRPr>
                <a:solidFill>
                  <a:schemeClr val="dk2"/>
                </a:solidFill>
              </a:defRPr>
            </a:lvl1pPr>
            <a:lvl2pPr lvl="1" algn="ctr">
              <a:spcBef>
                <a:spcPts val="0"/>
              </a:spcBef>
              <a:buClr>
                <a:schemeClr val="dk2"/>
              </a:buClr>
              <a:buSzPct val="100000"/>
              <a:buNone/>
              <a:defRPr sz="3000">
                <a:solidFill>
                  <a:schemeClr val="dk2"/>
                </a:solidFill>
              </a:defRPr>
            </a:lvl2pPr>
            <a:lvl3pPr lvl="2" algn="ctr">
              <a:spcBef>
                <a:spcPts val="0"/>
              </a:spcBef>
              <a:buClr>
                <a:schemeClr val="dk2"/>
              </a:buClr>
              <a:buSzPct val="100000"/>
              <a:buNone/>
              <a:defRPr sz="3000">
                <a:solidFill>
                  <a:schemeClr val="dk2"/>
                </a:solidFill>
              </a:defRPr>
            </a:lvl3pPr>
            <a:lvl4pPr lvl="3" algn="ctr">
              <a:spcBef>
                <a:spcPts val="0"/>
              </a:spcBef>
              <a:buClr>
                <a:schemeClr val="dk2"/>
              </a:buClr>
              <a:buSzPct val="100000"/>
              <a:buNone/>
              <a:defRPr sz="3000">
                <a:solidFill>
                  <a:schemeClr val="dk2"/>
                </a:solidFill>
              </a:defRPr>
            </a:lvl4pPr>
            <a:lvl5pPr lvl="4" algn="ctr">
              <a:spcBef>
                <a:spcPts val="0"/>
              </a:spcBef>
              <a:buClr>
                <a:schemeClr val="dk2"/>
              </a:buClr>
              <a:buSzPct val="100000"/>
              <a:buNone/>
              <a:defRPr sz="3000">
                <a:solidFill>
                  <a:schemeClr val="dk2"/>
                </a:solidFill>
              </a:defRPr>
            </a:lvl5pPr>
            <a:lvl6pPr lvl="5" algn="ctr">
              <a:spcBef>
                <a:spcPts val="0"/>
              </a:spcBef>
              <a:buClr>
                <a:schemeClr val="dk2"/>
              </a:buClr>
              <a:buSzPct val="100000"/>
              <a:buNone/>
              <a:defRPr sz="3000">
                <a:solidFill>
                  <a:schemeClr val="dk2"/>
                </a:solidFill>
              </a:defRPr>
            </a:lvl6pPr>
            <a:lvl7pPr lvl="6" algn="ctr">
              <a:spcBef>
                <a:spcPts val="0"/>
              </a:spcBef>
              <a:buClr>
                <a:schemeClr val="dk2"/>
              </a:buClr>
              <a:buSzPct val="100000"/>
              <a:buNone/>
              <a:defRPr sz="3000">
                <a:solidFill>
                  <a:schemeClr val="dk2"/>
                </a:solidFill>
              </a:defRPr>
            </a:lvl7pPr>
            <a:lvl8pPr lvl="7" algn="ctr">
              <a:spcBef>
                <a:spcPts val="0"/>
              </a:spcBef>
              <a:buClr>
                <a:schemeClr val="dk2"/>
              </a:buClr>
              <a:buSzPct val="100000"/>
              <a:buNone/>
              <a:defRPr sz="3000">
                <a:solidFill>
                  <a:schemeClr val="dk2"/>
                </a:solidFill>
              </a:defRPr>
            </a:lvl8pPr>
            <a:lvl9pPr lvl="8" algn="ctr">
              <a:spcBef>
                <a:spcPts val="0"/>
              </a:spcBef>
              <a:buClr>
                <a:schemeClr val="dk2"/>
              </a:buClr>
              <a:buSzPct val="100000"/>
              <a:buNone/>
              <a:defRPr sz="3000">
                <a:solidFill>
                  <a:schemeClr val="dk2"/>
                </a:solidFill>
              </a:defRPr>
            </a:lvl9pPr>
          </a:lstStyle>
          <a:p/>
        </p:txBody>
      </p:sp>
      <p:sp>
        <p:nvSpPr>
          <p:cNvPr id="12" name="Shape 12"/>
          <p:cNvSpPr txBox="1"/>
          <p:nvPr>
            <p:ph idx="12" type="sldNum"/>
          </p:nvPr>
        </p:nvSpPr>
        <p:spPr>
          <a:xfrm>
            <a:off x="8556791" y="4749850"/>
            <a:ext cx="548699"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3" name="Shape 13"/>
        <p:cNvGrpSpPr/>
        <p:nvPr/>
      </p:nvGrpSpPr>
      <p:grpSpPr>
        <a:xfrm>
          <a:off x="0" y="0"/>
          <a:ext cx="0" cy="0"/>
          <a:chOff x="0" y="0"/>
          <a:chExt cx="0" cy="0"/>
        </a:xfrm>
      </p:grpSpPr>
      <p:sp>
        <p:nvSpPr>
          <p:cNvPr id="14" name="Shape 14"/>
          <p:cNvSpPr txBox="1"/>
          <p:nvPr>
            <p:ph type="title"/>
          </p:nvPr>
        </p:nvSpPr>
        <p:spPr>
          <a:xfrm>
            <a:off x="457200" y="205978"/>
            <a:ext cx="8229600" cy="857400"/>
          </a:xfrm>
          <a:prstGeom prst="rect">
            <a:avLst/>
          </a:prstGeom>
        </p:spPr>
        <p:txBody>
          <a:bodyPr anchorCtr="0" anchor="b"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5" name="Shape 15"/>
          <p:cNvSpPr txBox="1"/>
          <p:nvPr>
            <p:ph idx="1" type="body"/>
          </p:nvPr>
        </p:nvSpPr>
        <p:spPr>
          <a:xfrm>
            <a:off x="457200" y="1200150"/>
            <a:ext cx="8229600" cy="3725699"/>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6" name="Shape 16"/>
          <p:cNvSpPr txBox="1"/>
          <p:nvPr>
            <p:ph idx="12" type="sldNum"/>
          </p:nvPr>
        </p:nvSpPr>
        <p:spPr>
          <a:xfrm>
            <a:off x="8556791" y="4749850"/>
            <a:ext cx="548699"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17" name="Shape 17"/>
        <p:cNvGrpSpPr/>
        <p:nvPr/>
      </p:nvGrpSpPr>
      <p:grpSpPr>
        <a:xfrm>
          <a:off x="0" y="0"/>
          <a:ext cx="0" cy="0"/>
          <a:chOff x="0" y="0"/>
          <a:chExt cx="0" cy="0"/>
        </a:xfrm>
      </p:grpSpPr>
      <p:sp>
        <p:nvSpPr>
          <p:cNvPr id="18" name="Shape 18"/>
          <p:cNvSpPr txBox="1"/>
          <p:nvPr>
            <p:ph type="title"/>
          </p:nvPr>
        </p:nvSpPr>
        <p:spPr>
          <a:xfrm>
            <a:off x="457200" y="205978"/>
            <a:ext cx="8229600" cy="857400"/>
          </a:xfrm>
          <a:prstGeom prst="rect">
            <a:avLst/>
          </a:prstGeom>
        </p:spPr>
        <p:txBody>
          <a:bodyPr anchorCtr="0" anchor="b"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 type="body"/>
          </p:nvPr>
        </p:nvSpPr>
        <p:spPr>
          <a:xfrm>
            <a:off x="457200" y="1200150"/>
            <a:ext cx="3994500" cy="3725699"/>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0" name="Shape 20"/>
          <p:cNvSpPr txBox="1"/>
          <p:nvPr>
            <p:ph idx="2" type="body"/>
          </p:nvPr>
        </p:nvSpPr>
        <p:spPr>
          <a:xfrm>
            <a:off x="4692273" y="1200150"/>
            <a:ext cx="3994500" cy="3725699"/>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1" name="Shape 21"/>
          <p:cNvSpPr txBox="1"/>
          <p:nvPr>
            <p:ph idx="12" type="sldNum"/>
          </p:nvPr>
        </p:nvSpPr>
        <p:spPr>
          <a:xfrm>
            <a:off x="8556791" y="4749850"/>
            <a:ext cx="548699"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2" name="Shape 22"/>
        <p:cNvGrpSpPr/>
        <p:nvPr/>
      </p:nvGrpSpPr>
      <p:grpSpPr>
        <a:xfrm>
          <a:off x="0" y="0"/>
          <a:ext cx="0" cy="0"/>
          <a:chOff x="0" y="0"/>
          <a:chExt cx="0" cy="0"/>
        </a:xfrm>
      </p:grpSpPr>
      <p:sp>
        <p:nvSpPr>
          <p:cNvPr id="23" name="Shape 23"/>
          <p:cNvSpPr txBox="1"/>
          <p:nvPr>
            <p:ph type="title"/>
          </p:nvPr>
        </p:nvSpPr>
        <p:spPr>
          <a:xfrm>
            <a:off x="457200" y="205978"/>
            <a:ext cx="8229600" cy="857400"/>
          </a:xfrm>
          <a:prstGeom prst="rect">
            <a:avLst/>
          </a:prstGeom>
        </p:spPr>
        <p:txBody>
          <a:bodyPr anchorCtr="0" anchor="b"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4" name="Shape 24"/>
          <p:cNvSpPr txBox="1"/>
          <p:nvPr>
            <p:ph idx="12" type="sldNum"/>
          </p:nvPr>
        </p:nvSpPr>
        <p:spPr>
          <a:xfrm>
            <a:off x="8556791" y="4749850"/>
            <a:ext cx="548699"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25" name="Shape 25"/>
        <p:cNvGrpSpPr/>
        <p:nvPr/>
      </p:nvGrpSpPr>
      <p:grpSpPr>
        <a:xfrm>
          <a:off x="0" y="0"/>
          <a:ext cx="0" cy="0"/>
          <a:chOff x="0" y="0"/>
          <a:chExt cx="0" cy="0"/>
        </a:xfrm>
      </p:grpSpPr>
      <p:sp>
        <p:nvSpPr>
          <p:cNvPr id="26" name="Shape 26"/>
          <p:cNvSpPr txBox="1"/>
          <p:nvPr>
            <p:ph idx="1" type="body"/>
          </p:nvPr>
        </p:nvSpPr>
        <p:spPr>
          <a:xfrm>
            <a:off x="457200" y="4406309"/>
            <a:ext cx="8229600" cy="519599"/>
          </a:xfrm>
          <a:prstGeom prst="rect">
            <a:avLst/>
          </a:prstGeom>
        </p:spPr>
        <p:txBody>
          <a:bodyPr anchorCtr="0" anchor="t" bIns="91425" lIns="91425" rIns="91425" wrap="square" tIns="91425"/>
          <a:lstStyle>
            <a:lvl1pPr lvl="0" algn="ctr">
              <a:spcBef>
                <a:spcPts val="360"/>
              </a:spcBef>
              <a:buSzPct val="100000"/>
              <a:buNone/>
              <a:defRPr sz="1800"/>
            </a:lvl1pPr>
          </a:lstStyle>
          <a:p/>
        </p:txBody>
      </p:sp>
      <p:sp>
        <p:nvSpPr>
          <p:cNvPr id="27" name="Shape 27"/>
          <p:cNvSpPr txBox="1"/>
          <p:nvPr>
            <p:ph idx="12" type="sldNum"/>
          </p:nvPr>
        </p:nvSpPr>
        <p:spPr>
          <a:xfrm>
            <a:off x="8556791" y="4749850"/>
            <a:ext cx="548699"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28" name="Shape 28"/>
        <p:cNvGrpSpPr/>
        <p:nvPr/>
      </p:nvGrpSpPr>
      <p:grpSpPr>
        <a:xfrm>
          <a:off x="0" y="0"/>
          <a:ext cx="0" cy="0"/>
          <a:chOff x="0" y="0"/>
          <a:chExt cx="0" cy="0"/>
        </a:xfrm>
      </p:grpSpPr>
      <p:sp>
        <p:nvSpPr>
          <p:cNvPr id="29" name="Shape 29"/>
          <p:cNvSpPr txBox="1"/>
          <p:nvPr>
            <p:ph idx="12" type="sldNum"/>
          </p:nvPr>
        </p:nvSpPr>
        <p:spPr>
          <a:xfrm>
            <a:off x="8556791" y="4749850"/>
            <a:ext cx="548699"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457200" y="205978"/>
            <a:ext cx="8229600" cy="857400"/>
          </a:xfrm>
          <a:prstGeom prst="rect">
            <a:avLst/>
          </a:prstGeom>
          <a:noFill/>
          <a:ln>
            <a:noFill/>
          </a:ln>
        </p:spPr>
        <p:txBody>
          <a:bodyPr anchorCtr="0" anchor="b" bIns="91425" lIns="91425" rIns="91425" wrap="square" tIns="91425"/>
          <a:lstStyle>
            <a:lvl1pPr lvl="0">
              <a:spcBef>
                <a:spcPts val="0"/>
              </a:spcBef>
              <a:buClr>
                <a:schemeClr val="dk1"/>
              </a:buClr>
              <a:buSzPct val="100000"/>
              <a:buNone/>
              <a:defRPr b="1" sz="3600">
                <a:solidFill>
                  <a:schemeClr val="dk1"/>
                </a:solidFill>
              </a:defRPr>
            </a:lvl1pPr>
            <a:lvl2pPr lvl="1">
              <a:spcBef>
                <a:spcPts val="0"/>
              </a:spcBef>
              <a:buClr>
                <a:schemeClr val="dk1"/>
              </a:buClr>
              <a:buSzPct val="100000"/>
              <a:buNone/>
              <a:defRPr b="1" sz="3600">
                <a:solidFill>
                  <a:schemeClr val="dk1"/>
                </a:solidFill>
              </a:defRPr>
            </a:lvl2pPr>
            <a:lvl3pPr lvl="2">
              <a:spcBef>
                <a:spcPts val="0"/>
              </a:spcBef>
              <a:buClr>
                <a:schemeClr val="dk1"/>
              </a:buClr>
              <a:buSzPct val="100000"/>
              <a:buNone/>
              <a:defRPr b="1" sz="3600">
                <a:solidFill>
                  <a:schemeClr val="dk1"/>
                </a:solidFill>
              </a:defRPr>
            </a:lvl3pPr>
            <a:lvl4pPr lvl="3">
              <a:spcBef>
                <a:spcPts val="0"/>
              </a:spcBef>
              <a:buClr>
                <a:schemeClr val="dk1"/>
              </a:buClr>
              <a:buSzPct val="100000"/>
              <a:buNone/>
              <a:defRPr b="1" sz="3600">
                <a:solidFill>
                  <a:schemeClr val="dk1"/>
                </a:solidFill>
              </a:defRPr>
            </a:lvl4pPr>
            <a:lvl5pPr lvl="4">
              <a:spcBef>
                <a:spcPts val="0"/>
              </a:spcBef>
              <a:buClr>
                <a:schemeClr val="dk1"/>
              </a:buClr>
              <a:buSzPct val="100000"/>
              <a:buNone/>
              <a:defRPr b="1" sz="3600">
                <a:solidFill>
                  <a:schemeClr val="dk1"/>
                </a:solidFill>
              </a:defRPr>
            </a:lvl5pPr>
            <a:lvl6pPr lvl="5">
              <a:spcBef>
                <a:spcPts val="0"/>
              </a:spcBef>
              <a:buClr>
                <a:schemeClr val="dk1"/>
              </a:buClr>
              <a:buSzPct val="100000"/>
              <a:buNone/>
              <a:defRPr b="1" sz="3600">
                <a:solidFill>
                  <a:schemeClr val="dk1"/>
                </a:solidFill>
              </a:defRPr>
            </a:lvl6pPr>
            <a:lvl7pPr lvl="6">
              <a:spcBef>
                <a:spcPts val="0"/>
              </a:spcBef>
              <a:buClr>
                <a:schemeClr val="dk1"/>
              </a:buClr>
              <a:buSzPct val="100000"/>
              <a:buNone/>
              <a:defRPr b="1" sz="3600">
                <a:solidFill>
                  <a:schemeClr val="dk1"/>
                </a:solidFill>
              </a:defRPr>
            </a:lvl7pPr>
            <a:lvl8pPr lvl="7">
              <a:spcBef>
                <a:spcPts val="0"/>
              </a:spcBef>
              <a:buClr>
                <a:schemeClr val="dk1"/>
              </a:buClr>
              <a:buSzPct val="100000"/>
              <a:buNone/>
              <a:defRPr b="1" sz="3600">
                <a:solidFill>
                  <a:schemeClr val="dk1"/>
                </a:solidFill>
              </a:defRPr>
            </a:lvl8pPr>
            <a:lvl9pPr lvl="8">
              <a:spcBef>
                <a:spcPts val="0"/>
              </a:spcBef>
              <a:buClr>
                <a:schemeClr val="dk1"/>
              </a:buClr>
              <a:buSzPct val="100000"/>
              <a:buNone/>
              <a:defRPr b="1" sz="3600">
                <a:solidFill>
                  <a:schemeClr val="dk1"/>
                </a:solidFill>
              </a:defRPr>
            </a:lvl9pPr>
          </a:lstStyle>
          <a:p/>
        </p:txBody>
      </p:sp>
      <p:sp>
        <p:nvSpPr>
          <p:cNvPr id="7" name="Shape 7"/>
          <p:cNvSpPr txBox="1"/>
          <p:nvPr>
            <p:ph idx="1" type="body"/>
          </p:nvPr>
        </p:nvSpPr>
        <p:spPr>
          <a:xfrm>
            <a:off x="457200" y="1200150"/>
            <a:ext cx="8229600" cy="3725699"/>
          </a:xfrm>
          <a:prstGeom prst="rect">
            <a:avLst/>
          </a:prstGeom>
          <a:noFill/>
          <a:ln>
            <a:noFill/>
          </a:ln>
        </p:spPr>
        <p:txBody>
          <a:bodyPr anchorCtr="0" anchor="t" bIns="91425" lIns="91425" rIns="91425" wrap="square" tIns="91425"/>
          <a:lstStyle>
            <a:lvl1pPr lvl="0">
              <a:spcBef>
                <a:spcPts val="600"/>
              </a:spcBef>
              <a:buClr>
                <a:schemeClr val="dk1"/>
              </a:buClr>
              <a:buSzPct val="100000"/>
              <a:buChar char="●"/>
              <a:defRPr sz="3000">
                <a:solidFill>
                  <a:schemeClr val="dk1"/>
                </a:solidFill>
              </a:defRPr>
            </a:lvl1pPr>
            <a:lvl2pPr lvl="1">
              <a:spcBef>
                <a:spcPts val="480"/>
              </a:spcBef>
              <a:buClr>
                <a:schemeClr val="dk1"/>
              </a:buClr>
              <a:buSzPct val="100000"/>
              <a:buChar char="○"/>
              <a:defRPr sz="2400">
                <a:solidFill>
                  <a:schemeClr val="dk1"/>
                </a:solidFill>
              </a:defRPr>
            </a:lvl2pPr>
            <a:lvl3pPr lvl="2">
              <a:spcBef>
                <a:spcPts val="480"/>
              </a:spcBef>
              <a:buClr>
                <a:schemeClr val="dk1"/>
              </a:buClr>
              <a:buSzPct val="100000"/>
              <a:buChar char="■"/>
              <a:defRPr sz="2400">
                <a:solidFill>
                  <a:schemeClr val="dk1"/>
                </a:solidFill>
              </a:defRPr>
            </a:lvl3pPr>
            <a:lvl4pPr lvl="3">
              <a:spcBef>
                <a:spcPts val="360"/>
              </a:spcBef>
              <a:buClr>
                <a:schemeClr val="dk1"/>
              </a:buClr>
              <a:buSzPct val="100000"/>
              <a:buChar char="●"/>
              <a:defRPr sz="1800">
                <a:solidFill>
                  <a:schemeClr val="dk1"/>
                </a:solidFill>
              </a:defRPr>
            </a:lvl4pPr>
            <a:lvl5pPr lvl="4">
              <a:spcBef>
                <a:spcPts val="360"/>
              </a:spcBef>
              <a:buClr>
                <a:schemeClr val="dk1"/>
              </a:buClr>
              <a:buSzPct val="100000"/>
              <a:buChar char="○"/>
              <a:defRPr sz="1800">
                <a:solidFill>
                  <a:schemeClr val="dk1"/>
                </a:solidFill>
              </a:defRPr>
            </a:lvl5pPr>
            <a:lvl6pPr lvl="5">
              <a:spcBef>
                <a:spcPts val="360"/>
              </a:spcBef>
              <a:buClr>
                <a:schemeClr val="dk1"/>
              </a:buClr>
              <a:buSzPct val="100000"/>
              <a:buChar char="■"/>
              <a:defRPr sz="1800">
                <a:solidFill>
                  <a:schemeClr val="dk1"/>
                </a:solidFill>
              </a:defRPr>
            </a:lvl6pPr>
            <a:lvl7pPr lvl="6">
              <a:spcBef>
                <a:spcPts val="360"/>
              </a:spcBef>
              <a:buClr>
                <a:schemeClr val="dk1"/>
              </a:buClr>
              <a:buSzPct val="100000"/>
              <a:buChar char="●"/>
              <a:defRPr sz="1800">
                <a:solidFill>
                  <a:schemeClr val="dk1"/>
                </a:solidFill>
              </a:defRPr>
            </a:lvl7pPr>
            <a:lvl8pPr lvl="7">
              <a:spcBef>
                <a:spcPts val="360"/>
              </a:spcBef>
              <a:buClr>
                <a:schemeClr val="dk1"/>
              </a:buClr>
              <a:buSzPct val="100000"/>
              <a:buChar char="○"/>
              <a:defRPr sz="1800">
                <a:solidFill>
                  <a:schemeClr val="dk1"/>
                </a:solidFill>
              </a:defRPr>
            </a:lvl8pPr>
            <a:lvl9pPr lvl="8">
              <a:spcBef>
                <a:spcPts val="360"/>
              </a:spcBef>
              <a:buClr>
                <a:schemeClr val="dk1"/>
              </a:buClr>
              <a:buSzPct val="100000"/>
              <a:buChar char="■"/>
              <a:defRPr sz="1800">
                <a:solidFill>
                  <a:schemeClr val="dk1"/>
                </a:solidFill>
              </a:defRPr>
            </a:lvl9pPr>
          </a:lstStyle>
          <a:p/>
        </p:txBody>
      </p:sp>
      <p:sp>
        <p:nvSpPr>
          <p:cNvPr id="8" name="Shape 8"/>
          <p:cNvSpPr txBox="1"/>
          <p:nvPr>
            <p:ph idx="12" type="sldNum"/>
          </p:nvPr>
        </p:nvSpPr>
        <p:spPr>
          <a:xfrm>
            <a:off x="8556791" y="4749850"/>
            <a:ext cx="548699" cy="393600"/>
          </a:xfrm>
          <a:prstGeom prst="rect">
            <a:avLst/>
          </a:prstGeom>
          <a:noFill/>
          <a:ln>
            <a:noFill/>
          </a:ln>
        </p:spPr>
        <p:txBody>
          <a:bodyPr anchorCtr="0" anchor="ctr" bIns="91425" lIns="91425" rIns="91425" wrap="square" tIns="91425">
            <a:noAutofit/>
          </a:bodyPr>
          <a:lstStyle/>
          <a:p>
            <a:pPr lvl="0" algn="r">
              <a:spcBef>
                <a:spcPts val="0"/>
              </a:spcBef>
              <a:buNone/>
            </a:pPr>
            <a:fld id="{00000000-1234-1234-1234-123412341234}" type="slidenum">
              <a:rPr lang="en" sz="1300">
                <a:solidFill>
                  <a:schemeClr val="dk1"/>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26.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hyperlink" Target="http://cft.vanderbilt.edu/guides-sub-pages/flipping-the-classro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24.png"/><Relationship Id="rId5" Type="http://schemas.openxmlformats.org/officeDocument/2006/relationships/hyperlink" Target="http://www.benspanbock.net/californiacours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E599"/>
        </a:solidFill>
      </p:bgPr>
    </p:bg>
    <p:spTree>
      <p:nvGrpSpPr>
        <p:cNvPr id="33" name="Shape 33"/>
        <p:cNvGrpSpPr/>
        <p:nvPr/>
      </p:nvGrpSpPr>
      <p:grpSpPr>
        <a:xfrm>
          <a:off x="0" y="0"/>
          <a:ext cx="0" cy="0"/>
          <a:chOff x="0" y="0"/>
          <a:chExt cx="0" cy="0"/>
        </a:xfrm>
      </p:grpSpPr>
      <p:sp>
        <p:nvSpPr>
          <p:cNvPr id="34" name="Shape 34"/>
          <p:cNvSpPr txBox="1"/>
          <p:nvPr>
            <p:ph type="ctrTitle"/>
          </p:nvPr>
        </p:nvSpPr>
        <p:spPr>
          <a:xfrm>
            <a:off x="172150" y="352017"/>
            <a:ext cx="7772400" cy="1159799"/>
          </a:xfrm>
          <a:prstGeom prst="rect">
            <a:avLst/>
          </a:prstGeom>
          <a:solidFill>
            <a:srgbClr val="FFE599"/>
          </a:solidFill>
        </p:spPr>
        <p:txBody>
          <a:bodyPr anchorCtr="0" anchor="b" bIns="91425" lIns="91425" rIns="91425" wrap="square" tIns="91425">
            <a:noAutofit/>
          </a:bodyPr>
          <a:lstStyle/>
          <a:p>
            <a:pPr lvl="0">
              <a:spcBef>
                <a:spcPts val="0"/>
              </a:spcBef>
              <a:buNone/>
            </a:pPr>
            <a:r>
              <a:rPr lang="en" sz="3600">
                <a:latin typeface="Georgia"/>
                <a:ea typeface="Georgia"/>
                <a:cs typeface="Georgia"/>
                <a:sym typeface="Georgia"/>
              </a:rPr>
              <a:t>Creating Interactive Webpages to Highlight Student Success</a:t>
            </a:r>
          </a:p>
        </p:txBody>
      </p:sp>
      <p:sp>
        <p:nvSpPr>
          <p:cNvPr id="35" name="Shape 35"/>
          <p:cNvSpPr txBox="1"/>
          <p:nvPr/>
        </p:nvSpPr>
        <p:spPr>
          <a:xfrm>
            <a:off x="3991300" y="3546250"/>
            <a:ext cx="4369500" cy="710700"/>
          </a:xfrm>
          <a:prstGeom prst="rect">
            <a:avLst/>
          </a:prstGeom>
          <a:noFill/>
          <a:ln>
            <a:noFill/>
          </a:ln>
        </p:spPr>
        <p:txBody>
          <a:bodyPr anchorCtr="0" anchor="t" bIns="91425" lIns="91425" rIns="91425" wrap="square" tIns="91425">
            <a:noAutofit/>
          </a:bodyPr>
          <a:lstStyle/>
          <a:p>
            <a:pPr lvl="0" rtl="0">
              <a:spcBef>
                <a:spcPts val="0"/>
              </a:spcBef>
              <a:buNone/>
            </a:pPr>
            <a:r>
              <a:rPr b="1" i="1" lang="en" sz="1800"/>
              <a:t>Benjamin Spanbock </a:t>
            </a:r>
          </a:p>
          <a:p>
            <a:pPr lvl="0" rtl="0">
              <a:spcBef>
                <a:spcPts val="0"/>
              </a:spcBef>
              <a:buNone/>
            </a:pPr>
            <a:r>
              <a:rPr b="1" i="1" lang="en" sz="1800"/>
              <a:t>UCB College Writing Programs, 2015</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Shape 125"/>
          <p:cNvSpPr txBox="1"/>
          <p:nvPr/>
        </p:nvSpPr>
        <p:spPr>
          <a:xfrm>
            <a:off x="5150550" y="4777600"/>
            <a:ext cx="3961500" cy="302700"/>
          </a:xfrm>
          <a:prstGeom prst="rect">
            <a:avLst/>
          </a:prstGeom>
          <a:noFill/>
          <a:ln>
            <a:noFill/>
          </a:ln>
        </p:spPr>
        <p:txBody>
          <a:bodyPr anchorCtr="0" anchor="t" bIns="91425" lIns="91425" rIns="91425" wrap="square" tIns="91425">
            <a:noAutofit/>
          </a:bodyPr>
          <a:lstStyle/>
          <a:p>
            <a:pPr lvl="0" rtl="0">
              <a:spcBef>
                <a:spcPts val="0"/>
              </a:spcBef>
              <a:buNone/>
            </a:pPr>
            <a:r>
              <a:rPr b="1" lang="en" sz="1100">
                <a:solidFill>
                  <a:srgbClr val="666666"/>
                </a:solidFill>
              </a:rPr>
              <a:t>Ben Spanbock. UCB College Writing Programs, 2015</a:t>
            </a:r>
          </a:p>
        </p:txBody>
      </p:sp>
      <p:sp>
        <p:nvSpPr>
          <p:cNvPr id="126" name="Shape 126"/>
          <p:cNvSpPr txBox="1"/>
          <p:nvPr/>
        </p:nvSpPr>
        <p:spPr>
          <a:xfrm>
            <a:off x="997650" y="829700"/>
            <a:ext cx="7148699" cy="972899"/>
          </a:xfrm>
          <a:prstGeom prst="rect">
            <a:avLst/>
          </a:prstGeom>
          <a:solidFill>
            <a:srgbClr val="FFE599"/>
          </a:solidFill>
          <a:ln cap="flat" cmpd="sng" w="19050">
            <a:solidFill>
              <a:schemeClr val="dk2"/>
            </a:solidFill>
            <a:prstDash val="solid"/>
            <a:round/>
            <a:headEnd len="med" w="med" type="none"/>
            <a:tailEnd len="med" w="med" type="none"/>
          </a:ln>
        </p:spPr>
        <p:txBody>
          <a:bodyPr anchorCtr="0" anchor="t" bIns="91425" lIns="91425" rIns="91425" wrap="square" tIns="91425">
            <a:noAutofit/>
          </a:bodyPr>
          <a:lstStyle/>
          <a:p>
            <a:pPr indent="-304800" lvl="0" marL="457200" rtl="0">
              <a:spcBef>
                <a:spcPts val="0"/>
              </a:spcBef>
              <a:buSzPct val="100000"/>
              <a:buFont typeface="Droid Serif"/>
              <a:buChar char="❖"/>
            </a:pPr>
            <a:r>
              <a:rPr lang="en" sz="1200">
                <a:latin typeface="Droid Serif"/>
                <a:ea typeface="Droid Serif"/>
                <a:cs typeface="Droid Serif"/>
                <a:sym typeface="Droid Serif"/>
              </a:rPr>
              <a:t>Active learning techniques are privileged as conducive to “higher order” thinking and learning ---and therefore can be directly linked to student success---</a:t>
            </a:r>
          </a:p>
          <a:p>
            <a:pPr indent="-304800" lvl="0" marL="457200" rtl="0">
              <a:spcBef>
                <a:spcPts val="0"/>
              </a:spcBef>
              <a:buSzPct val="100000"/>
              <a:buFont typeface="Droid Serif"/>
              <a:buChar char="❖"/>
            </a:pPr>
            <a:r>
              <a:rPr lang="en" sz="1200">
                <a:latin typeface="Droid Serif"/>
                <a:ea typeface="Droid Serif"/>
                <a:cs typeface="Droid Serif"/>
                <a:sym typeface="Droid Serif"/>
              </a:rPr>
              <a:t>Active learning is something that takes place in the classroom</a:t>
            </a:r>
          </a:p>
          <a:p>
            <a:pPr indent="-304800" lvl="0" marL="457200">
              <a:spcBef>
                <a:spcPts val="0"/>
              </a:spcBef>
              <a:buSzPct val="100000"/>
              <a:buFont typeface="Droid Serif"/>
              <a:buChar char="❖"/>
            </a:pPr>
            <a:r>
              <a:rPr lang="en" sz="1200">
                <a:latin typeface="Droid Serif"/>
                <a:ea typeface="Droid Serif"/>
                <a:cs typeface="Droid Serif"/>
                <a:sym typeface="Droid Serif"/>
              </a:rPr>
              <a:t>Online instruction thus necessarily becomes the place of passive, lower order learning</a:t>
            </a:r>
          </a:p>
        </p:txBody>
      </p:sp>
      <p:sp>
        <p:nvSpPr>
          <p:cNvPr id="127" name="Shape 127"/>
          <p:cNvSpPr txBox="1"/>
          <p:nvPr/>
        </p:nvSpPr>
        <p:spPr>
          <a:xfrm>
            <a:off x="249400" y="266925"/>
            <a:ext cx="8572500" cy="562800"/>
          </a:xfrm>
          <a:prstGeom prst="rect">
            <a:avLst/>
          </a:prstGeom>
          <a:noFill/>
          <a:ln>
            <a:noFill/>
          </a:ln>
        </p:spPr>
        <p:txBody>
          <a:bodyPr anchorCtr="0" anchor="t" bIns="91425" lIns="91425" rIns="91425" wrap="square" tIns="91425">
            <a:noAutofit/>
          </a:bodyPr>
          <a:lstStyle/>
          <a:p>
            <a:pPr lvl="0" rtl="0" algn="l">
              <a:spcBef>
                <a:spcPts val="0"/>
              </a:spcBef>
              <a:buNone/>
            </a:pPr>
            <a:r>
              <a:rPr lang="en" sz="2200">
                <a:latin typeface="Droid Serif"/>
                <a:ea typeface="Droid Serif"/>
                <a:cs typeface="Droid Serif"/>
                <a:sym typeface="Droid Serif"/>
              </a:rPr>
              <a:t>               The Flipped Classroom Model and Active Learning</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Shape 132"/>
          <p:cNvSpPr txBox="1"/>
          <p:nvPr/>
        </p:nvSpPr>
        <p:spPr>
          <a:xfrm>
            <a:off x="5150550" y="4777600"/>
            <a:ext cx="3961500" cy="302700"/>
          </a:xfrm>
          <a:prstGeom prst="rect">
            <a:avLst/>
          </a:prstGeom>
          <a:noFill/>
          <a:ln>
            <a:noFill/>
          </a:ln>
        </p:spPr>
        <p:txBody>
          <a:bodyPr anchorCtr="0" anchor="t" bIns="91425" lIns="91425" rIns="91425" wrap="square" tIns="91425">
            <a:noAutofit/>
          </a:bodyPr>
          <a:lstStyle/>
          <a:p>
            <a:pPr lvl="0" rtl="0">
              <a:spcBef>
                <a:spcPts val="0"/>
              </a:spcBef>
              <a:buNone/>
            </a:pPr>
            <a:r>
              <a:rPr b="1" lang="en" sz="1100">
                <a:solidFill>
                  <a:srgbClr val="666666"/>
                </a:solidFill>
              </a:rPr>
              <a:t>Ben Spanbock. UCB College Writing Programs, 2015</a:t>
            </a:r>
          </a:p>
        </p:txBody>
      </p:sp>
      <p:sp>
        <p:nvSpPr>
          <p:cNvPr id="133" name="Shape 133"/>
          <p:cNvSpPr txBox="1"/>
          <p:nvPr/>
        </p:nvSpPr>
        <p:spPr>
          <a:xfrm>
            <a:off x="249400" y="56300"/>
            <a:ext cx="8572500" cy="773400"/>
          </a:xfrm>
          <a:prstGeom prst="rect">
            <a:avLst/>
          </a:prstGeom>
          <a:noFill/>
          <a:ln>
            <a:noFill/>
          </a:ln>
        </p:spPr>
        <p:txBody>
          <a:bodyPr anchorCtr="0" anchor="t" bIns="91425" lIns="91425" rIns="91425" wrap="square" tIns="91425">
            <a:noAutofit/>
          </a:bodyPr>
          <a:lstStyle/>
          <a:p>
            <a:pPr lvl="0" rtl="0" algn="ctr">
              <a:spcBef>
                <a:spcPts val="0"/>
              </a:spcBef>
              <a:buNone/>
            </a:pPr>
            <a:r>
              <a:rPr lang="en" sz="2200">
                <a:latin typeface="Droid Serif"/>
                <a:ea typeface="Droid Serif"/>
                <a:cs typeface="Droid Serif"/>
                <a:sym typeface="Droid Serif"/>
              </a:rPr>
              <a:t>Active Learning: </a:t>
            </a:r>
          </a:p>
          <a:p>
            <a:pPr lvl="0" rtl="0" algn="ctr">
              <a:spcBef>
                <a:spcPts val="0"/>
              </a:spcBef>
              <a:buNone/>
            </a:pPr>
            <a:r>
              <a:rPr lang="en" sz="2200">
                <a:latin typeface="Droid Serif"/>
                <a:ea typeface="Droid Serif"/>
                <a:cs typeface="Droid Serif"/>
                <a:sym typeface="Droid Serif"/>
              </a:rPr>
              <a:t>Premises and Misnomers </a:t>
            </a:r>
            <a:r>
              <a:rPr i="1" lang="en" sz="2200">
                <a:latin typeface="Droid Serif"/>
                <a:ea typeface="Droid Serif"/>
                <a:cs typeface="Droid Serif"/>
                <a:sym typeface="Droid Serif"/>
              </a:rPr>
              <a:t>1985-2015</a:t>
            </a:r>
          </a:p>
        </p:txBody>
      </p:sp>
      <p:sp>
        <p:nvSpPr>
          <p:cNvPr id="134" name="Shape 134"/>
          <p:cNvSpPr txBox="1"/>
          <p:nvPr/>
        </p:nvSpPr>
        <p:spPr>
          <a:xfrm>
            <a:off x="997650" y="829700"/>
            <a:ext cx="7148699" cy="972899"/>
          </a:xfrm>
          <a:prstGeom prst="rect">
            <a:avLst/>
          </a:prstGeom>
          <a:solidFill>
            <a:srgbClr val="FFE599"/>
          </a:solidFill>
          <a:ln cap="flat" cmpd="sng" w="19050">
            <a:solidFill>
              <a:schemeClr val="dk2"/>
            </a:solidFill>
            <a:prstDash val="solid"/>
            <a:round/>
            <a:headEnd len="med" w="med" type="none"/>
            <a:tailEnd len="med" w="med" type="none"/>
          </a:ln>
        </p:spPr>
        <p:txBody>
          <a:bodyPr anchorCtr="0" anchor="t" bIns="91425" lIns="91425" rIns="91425" wrap="square" tIns="91425">
            <a:noAutofit/>
          </a:bodyPr>
          <a:lstStyle/>
          <a:p>
            <a:pPr indent="-304800" lvl="0" marL="457200" rtl="0">
              <a:spcBef>
                <a:spcPts val="0"/>
              </a:spcBef>
              <a:buSzPct val="100000"/>
              <a:buFont typeface="Droid Serif"/>
              <a:buChar char="❖"/>
            </a:pPr>
            <a:r>
              <a:rPr lang="en" sz="1200">
                <a:latin typeface="Droid Serif"/>
                <a:ea typeface="Droid Serif"/>
                <a:cs typeface="Droid Serif"/>
                <a:sym typeface="Droid Serif"/>
              </a:rPr>
              <a:t>Active learning techniques are privileged as conducive to “higher order” thinking and learning ---and therefore can be directly linked to student success---</a:t>
            </a:r>
          </a:p>
          <a:p>
            <a:pPr indent="-304800" lvl="0" marL="457200" rtl="0">
              <a:spcBef>
                <a:spcPts val="0"/>
              </a:spcBef>
              <a:buSzPct val="100000"/>
              <a:buFont typeface="Droid Serif"/>
              <a:buChar char="❖"/>
            </a:pPr>
            <a:r>
              <a:rPr lang="en" sz="1200">
                <a:latin typeface="Droid Serif"/>
                <a:ea typeface="Droid Serif"/>
                <a:cs typeface="Droid Serif"/>
                <a:sym typeface="Droid Serif"/>
              </a:rPr>
              <a:t>Active learning is something that takes place in the classroom</a:t>
            </a:r>
          </a:p>
          <a:p>
            <a:pPr indent="-304800" lvl="0" marL="457200" rtl="0">
              <a:spcBef>
                <a:spcPts val="0"/>
              </a:spcBef>
              <a:buSzPct val="100000"/>
              <a:buFont typeface="Droid Serif"/>
              <a:buChar char="❖"/>
            </a:pPr>
            <a:r>
              <a:rPr lang="en" sz="1200">
                <a:latin typeface="Droid Serif"/>
                <a:ea typeface="Droid Serif"/>
                <a:cs typeface="Droid Serif"/>
                <a:sym typeface="Droid Serif"/>
              </a:rPr>
              <a:t>Online instruction thus necessarily becomes the place of passive, lower order learning</a:t>
            </a:r>
          </a:p>
        </p:txBody>
      </p:sp>
      <p:pic>
        <p:nvPicPr>
          <p:cNvPr descr="Bonwell1.png" id="135" name="Shape 135"/>
          <p:cNvPicPr preferRelativeResize="0"/>
          <p:nvPr/>
        </p:nvPicPr>
        <p:blipFill>
          <a:blip r:embed="rId3">
            <a:alphaModFix/>
          </a:blip>
          <a:stretch>
            <a:fillRect/>
          </a:stretch>
        </p:blipFill>
        <p:spPr>
          <a:xfrm>
            <a:off x="389500" y="1883250"/>
            <a:ext cx="2897974" cy="2971350"/>
          </a:xfrm>
          <a:prstGeom prst="rect">
            <a:avLst/>
          </a:prstGeom>
          <a:noFill/>
          <a:ln>
            <a:noFill/>
          </a:ln>
        </p:spPr>
      </p:pic>
      <p:sp>
        <p:nvSpPr>
          <p:cNvPr id="136" name="Shape 136"/>
          <p:cNvSpPr txBox="1"/>
          <p:nvPr/>
        </p:nvSpPr>
        <p:spPr>
          <a:xfrm>
            <a:off x="4163450" y="2194550"/>
            <a:ext cx="4482599" cy="2497799"/>
          </a:xfrm>
          <a:prstGeom prst="rect">
            <a:avLst/>
          </a:prstGeom>
          <a:noFill/>
          <a:ln>
            <a:noFill/>
          </a:ln>
        </p:spPr>
        <p:txBody>
          <a:bodyPr anchorCtr="0" anchor="t" bIns="91425" lIns="91425" rIns="91425" wrap="square" tIns="91425">
            <a:noAutofit/>
          </a:bodyPr>
          <a:lstStyle/>
          <a:p>
            <a:pPr lvl="0" marR="139700" rtl="0" algn="just">
              <a:lnSpc>
                <a:spcPct val="120022"/>
              </a:lnSpc>
              <a:spcBef>
                <a:spcPts val="800"/>
              </a:spcBef>
              <a:spcAft>
                <a:spcPts val="800"/>
              </a:spcAft>
              <a:buNone/>
            </a:pPr>
            <a:r>
              <a:rPr b="1" lang="en" sz="1000">
                <a:solidFill>
                  <a:srgbClr val="222222"/>
                </a:solidFill>
                <a:highlight>
                  <a:srgbClr val="FFFFFF"/>
                </a:highlight>
              </a:rPr>
              <a:t>1985</a:t>
            </a:r>
            <a:r>
              <a:rPr lang="en" sz="1000">
                <a:solidFill>
                  <a:srgbClr val="222222"/>
                </a:solidFill>
                <a:highlight>
                  <a:srgbClr val="FFFFFF"/>
                </a:highlight>
              </a:rPr>
              <a:t> Nova Southeastern University offering accredited graduate degrees through online courses.</a:t>
            </a:r>
          </a:p>
          <a:p>
            <a:pPr lvl="0" marR="139700" rtl="0" algn="just">
              <a:lnSpc>
                <a:spcPct val="120022"/>
              </a:lnSpc>
              <a:spcBef>
                <a:spcPts val="800"/>
              </a:spcBef>
              <a:spcAft>
                <a:spcPts val="800"/>
              </a:spcAft>
              <a:buNone/>
            </a:pPr>
            <a:r>
              <a:rPr b="1" lang="en" sz="1000">
                <a:solidFill>
                  <a:srgbClr val="222222"/>
                </a:solidFill>
                <a:highlight>
                  <a:srgbClr val="FFFFFF"/>
                </a:highlight>
              </a:rPr>
              <a:t>1989 </a:t>
            </a:r>
            <a:r>
              <a:rPr lang="en" sz="1000">
                <a:solidFill>
                  <a:srgbClr val="222222"/>
                </a:solidFill>
                <a:highlight>
                  <a:srgbClr val="FFFFFF"/>
                </a:highlight>
              </a:rPr>
              <a:t>The University of Phoenix online campus launches. For the first time, a private university offered the entire curriculum of bachelor's and master's degrees online. Online education was accessible to the masses.</a:t>
            </a:r>
          </a:p>
          <a:p>
            <a:pPr lvl="0" marR="139700" rtl="0" algn="just">
              <a:lnSpc>
                <a:spcPct val="120022"/>
              </a:lnSpc>
              <a:spcBef>
                <a:spcPts val="800"/>
              </a:spcBef>
              <a:spcAft>
                <a:spcPts val="800"/>
              </a:spcAft>
              <a:buNone/>
            </a:pPr>
            <a:r>
              <a:rPr b="1" lang="en" sz="1000">
                <a:solidFill>
                  <a:srgbClr val="222222"/>
                </a:solidFill>
                <a:highlight>
                  <a:srgbClr val="FFFFFF"/>
                </a:highlight>
              </a:rPr>
              <a:t>1992</a:t>
            </a:r>
            <a:r>
              <a:rPr lang="en" sz="1000">
                <a:solidFill>
                  <a:srgbClr val="222222"/>
                </a:solidFill>
                <a:highlight>
                  <a:srgbClr val="FFFFFF"/>
                </a:highlight>
              </a:rPr>
              <a:t> Michigan State University develops the Computer Assisted Personalized Approach (CAPA).</a:t>
            </a:r>
          </a:p>
          <a:p>
            <a:pPr lvl="0" marR="139700" rtl="0" algn="just">
              <a:lnSpc>
                <a:spcPct val="120022"/>
              </a:lnSpc>
              <a:spcBef>
                <a:spcPts val="800"/>
              </a:spcBef>
              <a:spcAft>
                <a:spcPts val="800"/>
              </a:spcAft>
              <a:buNone/>
            </a:pPr>
            <a:r>
              <a:rPr b="1" lang="en" sz="1000">
                <a:solidFill>
                  <a:srgbClr val="222222"/>
                </a:solidFill>
                <a:highlight>
                  <a:srgbClr val="FFFFFF"/>
                </a:highlight>
              </a:rPr>
              <a:t>1994 </a:t>
            </a:r>
            <a:r>
              <a:rPr lang="en" sz="1000">
                <a:solidFill>
                  <a:srgbClr val="222222"/>
                </a:solidFill>
                <a:highlight>
                  <a:srgbClr val="FFFFFF"/>
                </a:highlight>
              </a:rPr>
              <a:t>CALCampus offers real-time education in its completely online school.</a:t>
            </a:r>
          </a:p>
          <a:p>
            <a:pPr lvl="0" marR="139700" rtl="0" algn="just">
              <a:lnSpc>
                <a:spcPct val="120022"/>
              </a:lnSpc>
              <a:spcBef>
                <a:spcPts val="800"/>
              </a:spcBef>
              <a:spcAft>
                <a:spcPts val="800"/>
              </a:spcAft>
              <a:buNone/>
            </a:pPr>
            <a:r>
              <a:rPr lang="en" sz="1000">
                <a:solidFill>
                  <a:srgbClr val="222222"/>
                </a:solidFill>
                <a:highlight>
                  <a:srgbClr val="FFFFFF"/>
                </a:highlight>
              </a:rPr>
              <a:t>                         </a:t>
            </a:r>
            <a:r>
              <a:rPr lang="en"/>
              <a:t>                              </a:t>
            </a:r>
            <a:r>
              <a:rPr i="1" lang="en" sz="1000"/>
              <a:t>   Source: worldwidelearn.com</a:t>
            </a:r>
          </a:p>
        </p:txBody>
      </p:sp>
      <p:sp>
        <p:nvSpPr>
          <p:cNvPr id="137" name="Shape 137"/>
          <p:cNvSpPr txBox="1"/>
          <p:nvPr/>
        </p:nvSpPr>
        <p:spPr>
          <a:xfrm>
            <a:off x="4813250" y="1883250"/>
            <a:ext cx="3182999" cy="522900"/>
          </a:xfrm>
          <a:prstGeom prst="rect">
            <a:avLst/>
          </a:prstGeom>
          <a:noFill/>
          <a:ln>
            <a:noFill/>
          </a:ln>
        </p:spPr>
        <p:txBody>
          <a:bodyPr anchorCtr="0" anchor="t" bIns="91425" lIns="91425" rIns="91425" wrap="square" tIns="91425">
            <a:noAutofit/>
          </a:bodyPr>
          <a:lstStyle/>
          <a:p>
            <a:pPr lvl="0">
              <a:spcBef>
                <a:spcPts val="0"/>
              </a:spcBef>
              <a:buNone/>
            </a:pPr>
            <a:r>
              <a:rPr lang="en"/>
              <a:t>A Brief History of Online Education</a:t>
            </a:r>
          </a:p>
        </p:txBody>
      </p:sp>
      <p:sp>
        <p:nvSpPr>
          <p:cNvPr id="138" name="Shape 138"/>
          <p:cNvSpPr txBox="1"/>
          <p:nvPr/>
        </p:nvSpPr>
        <p:spPr>
          <a:xfrm>
            <a:off x="0" y="4737875"/>
            <a:ext cx="6521100" cy="522900"/>
          </a:xfrm>
          <a:prstGeom prst="rect">
            <a:avLst/>
          </a:prstGeom>
          <a:noFill/>
          <a:ln>
            <a:noFill/>
          </a:ln>
        </p:spPr>
        <p:txBody>
          <a:bodyPr anchorCtr="0" anchor="t" bIns="91425" lIns="91425" rIns="91425" wrap="square" tIns="91425">
            <a:noAutofit/>
          </a:bodyPr>
          <a:lstStyle/>
          <a:p>
            <a:pPr lvl="0">
              <a:spcBef>
                <a:spcPts val="0"/>
              </a:spcBef>
              <a:buNone/>
            </a:pPr>
            <a:r>
              <a:rPr b="1" lang="en" sz="1000"/>
              <a:t>  -John Bonwell, </a:t>
            </a:r>
            <a:r>
              <a:rPr b="1" i="1" lang="en" sz="1000"/>
              <a:t>Active Learning: Creating Excitement in the Classroom</a:t>
            </a:r>
            <a:r>
              <a:rPr b="1" lang="en" sz="1000"/>
              <a:t> (1991)</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Shape 143"/>
          <p:cNvSpPr/>
          <p:nvPr/>
        </p:nvSpPr>
        <p:spPr>
          <a:xfrm>
            <a:off x="914400" y="512675"/>
            <a:ext cx="8229600" cy="50399"/>
          </a:xfrm>
          <a:prstGeom prst="rect">
            <a:avLst/>
          </a:prstGeom>
          <a:solidFill>
            <a:srgbClr val="4A86E8"/>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44" name="Shape 144"/>
          <p:cNvSpPr txBox="1"/>
          <p:nvPr/>
        </p:nvSpPr>
        <p:spPr>
          <a:xfrm>
            <a:off x="5150550" y="4777600"/>
            <a:ext cx="3961500" cy="302700"/>
          </a:xfrm>
          <a:prstGeom prst="rect">
            <a:avLst/>
          </a:prstGeom>
          <a:noFill/>
          <a:ln>
            <a:noFill/>
          </a:ln>
        </p:spPr>
        <p:txBody>
          <a:bodyPr anchorCtr="0" anchor="t" bIns="91425" lIns="91425" rIns="91425" wrap="square" tIns="91425">
            <a:noAutofit/>
          </a:bodyPr>
          <a:lstStyle/>
          <a:p>
            <a:pPr lvl="0" rtl="0">
              <a:spcBef>
                <a:spcPts val="0"/>
              </a:spcBef>
              <a:buNone/>
            </a:pPr>
            <a:r>
              <a:rPr b="1" lang="en" sz="1100">
                <a:solidFill>
                  <a:srgbClr val="666666"/>
                </a:solidFill>
              </a:rPr>
              <a:t>Ben Spanbock. UCB College Writing Programs, 2015</a:t>
            </a:r>
          </a:p>
        </p:txBody>
      </p:sp>
      <p:sp>
        <p:nvSpPr>
          <p:cNvPr id="145" name="Shape 145"/>
          <p:cNvSpPr txBox="1"/>
          <p:nvPr/>
        </p:nvSpPr>
        <p:spPr>
          <a:xfrm>
            <a:off x="5321250" y="125800"/>
            <a:ext cx="3790799" cy="348900"/>
          </a:xfrm>
          <a:prstGeom prst="rect">
            <a:avLst/>
          </a:prstGeom>
          <a:noFill/>
          <a:ln>
            <a:noFill/>
          </a:ln>
        </p:spPr>
        <p:txBody>
          <a:bodyPr anchorCtr="0" anchor="t" bIns="91425" lIns="91425" rIns="91425" wrap="square" tIns="91425">
            <a:noAutofit/>
          </a:bodyPr>
          <a:lstStyle/>
          <a:p>
            <a:pPr lvl="0" rtl="0">
              <a:spcBef>
                <a:spcPts val="0"/>
              </a:spcBef>
              <a:buNone/>
            </a:pPr>
            <a:r>
              <a:rPr b="1" lang="en" sz="1800">
                <a:latin typeface="Droid Serif"/>
                <a:ea typeface="Droid Serif"/>
                <a:cs typeface="Droid Serif"/>
                <a:sym typeface="Droid Serif"/>
              </a:rPr>
              <a:t>              Part 2: Interventions</a:t>
            </a:r>
          </a:p>
        </p:txBody>
      </p:sp>
      <p:sp>
        <p:nvSpPr>
          <p:cNvPr id="146" name="Shape 146"/>
          <p:cNvSpPr txBox="1"/>
          <p:nvPr/>
        </p:nvSpPr>
        <p:spPr>
          <a:xfrm>
            <a:off x="384250" y="966950"/>
            <a:ext cx="8572500" cy="1713900"/>
          </a:xfrm>
          <a:prstGeom prst="rect">
            <a:avLst/>
          </a:prstGeom>
          <a:noFill/>
          <a:ln>
            <a:noFill/>
          </a:ln>
        </p:spPr>
        <p:txBody>
          <a:bodyPr anchorCtr="0" anchor="t" bIns="91425" lIns="91425" rIns="91425" wrap="square" tIns="91425">
            <a:noAutofit/>
          </a:bodyPr>
          <a:lstStyle/>
          <a:p>
            <a:pPr lvl="0" rtl="0">
              <a:spcBef>
                <a:spcPts val="0"/>
              </a:spcBef>
              <a:buNone/>
            </a:pPr>
            <a:r>
              <a:rPr b="1" lang="en" sz="2000">
                <a:latin typeface="Droid Serif"/>
                <a:ea typeface="Droid Serif"/>
                <a:cs typeface="Droid Serif"/>
                <a:sym typeface="Droid Serif"/>
              </a:rPr>
              <a:t>Critical Questions:</a:t>
            </a:r>
          </a:p>
          <a:p>
            <a:pPr lvl="0" rtl="0">
              <a:spcBef>
                <a:spcPts val="0"/>
              </a:spcBef>
              <a:buNone/>
            </a:pPr>
            <a:r>
              <a:t/>
            </a:r>
            <a:endParaRPr sz="2000">
              <a:latin typeface="Droid Serif"/>
              <a:ea typeface="Droid Serif"/>
              <a:cs typeface="Droid Serif"/>
              <a:sym typeface="Droid Serif"/>
            </a:endParaRPr>
          </a:p>
          <a:p>
            <a:pPr indent="0" lvl="0" marL="0" rtl="0">
              <a:spcBef>
                <a:spcPts val="0"/>
              </a:spcBef>
              <a:buNone/>
            </a:pPr>
            <a:r>
              <a:rPr lang="en" sz="2000">
                <a:solidFill>
                  <a:schemeClr val="dk1"/>
                </a:solidFill>
                <a:latin typeface="Droid Serif"/>
                <a:ea typeface="Droid Serif"/>
                <a:cs typeface="Droid Serif"/>
                <a:sym typeface="Droid Serif"/>
              </a:rPr>
              <a:t>1)    What </a:t>
            </a:r>
            <a:r>
              <a:rPr i="1" lang="en" sz="2000">
                <a:solidFill>
                  <a:schemeClr val="dk1"/>
                </a:solidFill>
                <a:latin typeface="Droid Serif"/>
                <a:ea typeface="Droid Serif"/>
                <a:cs typeface="Droid Serif"/>
                <a:sym typeface="Droid Serif"/>
              </a:rPr>
              <a:t>are</a:t>
            </a:r>
            <a:r>
              <a:rPr lang="en" sz="2000">
                <a:solidFill>
                  <a:schemeClr val="dk1"/>
                </a:solidFill>
                <a:latin typeface="Droid Serif"/>
                <a:ea typeface="Droid Serif"/>
                <a:cs typeface="Droid Serif"/>
                <a:sym typeface="Droid Serif"/>
              </a:rPr>
              <a:t> the respective strengths of F2F and online					 communication?</a:t>
            </a:r>
          </a:p>
          <a:p>
            <a:pPr indent="0" lvl="0" marL="0" rtl="0">
              <a:spcBef>
                <a:spcPts val="0"/>
              </a:spcBef>
              <a:buNone/>
            </a:pPr>
            <a:r>
              <a:t/>
            </a:r>
            <a:endParaRPr sz="2000">
              <a:solidFill>
                <a:schemeClr val="dk1"/>
              </a:solidFill>
              <a:latin typeface="Droid Serif"/>
              <a:ea typeface="Droid Serif"/>
              <a:cs typeface="Droid Serif"/>
              <a:sym typeface="Droid Serif"/>
            </a:endParaRPr>
          </a:p>
          <a:p>
            <a:pPr indent="0" lvl="0" marL="0" rtl="0">
              <a:spcBef>
                <a:spcPts val="0"/>
              </a:spcBef>
              <a:buNone/>
            </a:pPr>
            <a:r>
              <a:rPr lang="en" sz="2000">
                <a:solidFill>
                  <a:schemeClr val="dk1"/>
                </a:solidFill>
                <a:latin typeface="Droid Serif"/>
                <a:ea typeface="Droid Serif"/>
                <a:cs typeface="Droid Serif"/>
                <a:sym typeface="Droid Serif"/>
              </a:rPr>
              <a:t>2)     What </a:t>
            </a:r>
            <a:r>
              <a:rPr i="1" lang="en" sz="2000">
                <a:solidFill>
                  <a:schemeClr val="dk1"/>
                </a:solidFill>
                <a:latin typeface="Droid Serif"/>
                <a:ea typeface="Droid Serif"/>
                <a:cs typeface="Droid Serif"/>
                <a:sym typeface="Droid Serif"/>
              </a:rPr>
              <a:t>is</a:t>
            </a:r>
            <a:r>
              <a:rPr lang="en" sz="2000">
                <a:solidFill>
                  <a:schemeClr val="dk1"/>
                </a:solidFill>
                <a:latin typeface="Droid Serif"/>
                <a:ea typeface="Droid Serif"/>
                <a:cs typeface="Droid Serif"/>
                <a:sym typeface="Droid Serif"/>
              </a:rPr>
              <a:t> the intended educational purpose of my blending?</a:t>
            </a:r>
          </a:p>
          <a:p>
            <a:pPr lvl="0" rtl="0">
              <a:spcBef>
                <a:spcPts val="0"/>
              </a:spcBef>
              <a:buNone/>
            </a:pPr>
            <a:r>
              <a:t/>
            </a:r>
            <a:endParaRPr sz="2000">
              <a:solidFill>
                <a:schemeClr val="dk1"/>
              </a:solidFill>
              <a:latin typeface="Droid Serif"/>
              <a:ea typeface="Droid Serif"/>
              <a:cs typeface="Droid Serif"/>
              <a:sym typeface="Droid Serif"/>
            </a:endParaRPr>
          </a:p>
          <a:p>
            <a:pPr lvl="0" rtl="0">
              <a:spcBef>
                <a:spcPts val="0"/>
              </a:spcBef>
              <a:buNone/>
            </a:pPr>
            <a:r>
              <a:rPr lang="en" sz="2000">
                <a:solidFill>
                  <a:schemeClr val="dk1"/>
                </a:solidFill>
                <a:latin typeface="Droid Serif"/>
                <a:ea typeface="Droid Serif"/>
                <a:cs typeface="Droid Serif"/>
                <a:sym typeface="Droid Serif"/>
              </a:rPr>
              <a:t>3)    Is my approach to blending built to maximize student success?</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Shape 151"/>
          <p:cNvSpPr/>
          <p:nvPr/>
        </p:nvSpPr>
        <p:spPr>
          <a:xfrm>
            <a:off x="914400" y="512675"/>
            <a:ext cx="8229600" cy="50399"/>
          </a:xfrm>
          <a:prstGeom prst="rect">
            <a:avLst/>
          </a:prstGeom>
          <a:solidFill>
            <a:srgbClr val="4A86E8"/>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52" name="Shape 152"/>
          <p:cNvSpPr txBox="1"/>
          <p:nvPr/>
        </p:nvSpPr>
        <p:spPr>
          <a:xfrm>
            <a:off x="5321250" y="125800"/>
            <a:ext cx="3790799" cy="348900"/>
          </a:xfrm>
          <a:prstGeom prst="rect">
            <a:avLst/>
          </a:prstGeom>
          <a:noFill/>
          <a:ln>
            <a:noFill/>
          </a:ln>
        </p:spPr>
        <p:txBody>
          <a:bodyPr anchorCtr="0" anchor="t" bIns="91425" lIns="91425" rIns="91425" wrap="square" tIns="91425">
            <a:noAutofit/>
          </a:bodyPr>
          <a:lstStyle/>
          <a:p>
            <a:pPr lvl="0" rtl="0">
              <a:spcBef>
                <a:spcPts val="0"/>
              </a:spcBef>
              <a:buNone/>
            </a:pPr>
            <a:r>
              <a:rPr b="1" lang="en" sz="1800">
                <a:latin typeface="Droid Serif"/>
                <a:ea typeface="Droid Serif"/>
                <a:cs typeface="Droid Serif"/>
                <a:sym typeface="Droid Serif"/>
              </a:rPr>
              <a:t>              Part 2: Interventions</a:t>
            </a:r>
          </a:p>
        </p:txBody>
      </p:sp>
      <p:sp>
        <p:nvSpPr>
          <p:cNvPr id="153" name="Shape 153"/>
          <p:cNvSpPr txBox="1"/>
          <p:nvPr/>
        </p:nvSpPr>
        <p:spPr>
          <a:xfrm>
            <a:off x="241625" y="601050"/>
            <a:ext cx="8572500" cy="573900"/>
          </a:xfrm>
          <a:prstGeom prst="rect">
            <a:avLst/>
          </a:prstGeom>
          <a:noFill/>
          <a:ln>
            <a:noFill/>
          </a:ln>
        </p:spPr>
        <p:txBody>
          <a:bodyPr anchorCtr="0" anchor="t" bIns="91425" lIns="91425" rIns="91425" wrap="square" tIns="91425">
            <a:noAutofit/>
          </a:bodyPr>
          <a:lstStyle/>
          <a:p>
            <a:pPr lvl="0" rtl="0" algn="ctr">
              <a:spcBef>
                <a:spcPts val="0"/>
              </a:spcBef>
              <a:buNone/>
            </a:pPr>
            <a:r>
              <a:rPr lang="en" sz="2200">
                <a:latin typeface="Droid Serif"/>
                <a:ea typeface="Droid Serif"/>
                <a:cs typeface="Droid Serif"/>
                <a:sym typeface="Droid Serif"/>
              </a:rPr>
              <a:t>Making Inter(active) Project Pages:</a:t>
            </a:r>
          </a:p>
        </p:txBody>
      </p:sp>
      <p:sp>
        <p:nvSpPr>
          <p:cNvPr id="154" name="Shape 154"/>
          <p:cNvSpPr txBox="1"/>
          <p:nvPr/>
        </p:nvSpPr>
        <p:spPr>
          <a:xfrm>
            <a:off x="6871625" y="2155650"/>
            <a:ext cx="4482599" cy="522900"/>
          </a:xfrm>
          <a:prstGeom prst="rect">
            <a:avLst/>
          </a:prstGeom>
          <a:noFill/>
          <a:ln>
            <a:noFill/>
          </a:ln>
        </p:spPr>
        <p:txBody>
          <a:bodyPr anchorCtr="0" anchor="t" bIns="91425" lIns="91425" rIns="91425" wrap="square" tIns="91425">
            <a:noAutofit/>
          </a:bodyPr>
          <a:lstStyle/>
          <a:p>
            <a:pPr lvl="0" rtl="0">
              <a:spcBef>
                <a:spcPts val="0"/>
              </a:spcBef>
              <a:buNone/>
            </a:pPr>
            <a:r>
              <a:t/>
            </a:r>
            <a:endParaRPr/>
          </a:p>
        </p:txBody>
      </p:sp>
      <p:pic>
        <p:nvPicPr>
          <p:cNvPr descr="ramona0.png" id="155" name="Shape 155"/>
          <p:cNvPicPr preferRelativeResize="0"/>
          <p:nvPr/>
        </p:nvPicPr>
        <p:blipFill>
          <a:blip r:embed="rId3">
            <a:alphaModFix/>
          </a:blip>
          <a:stretch>
            <a:fillRect/>
          </a:stretch>
        </p:blipFill>
        <p:spPr>
          <a:xfrm>
            <a:off x="393024" y="1301299"/>
            <a:ext cx="8486399" cy="2910849"/>
          </a:xfrm>
          <a:prstGeom prst="rect">
            <a:avLst/>
          </a:prstGeom>
          <a:noFill/>
          <a:ln>
            <a:noFill/>
          </a:ln>
        </p:spPr>
      </p:pic>
      <p:sp>
        <p:nvSpPr>
          <p:cNvPr id="156" name="Shape 156"/>
          <p:cNvSpPr txBox="1"/>
          <p:nvPr/>
        </p:nvSpPr>
        <p:spPr>
          <a:xfrm>
            <a:off x="5150550" y="4777600"/>
            <a:ext cx="3961500" cy="302700"/>
          </a:xfrm>
          <a:prstGeom prst="rect">
            <a:avLst/>
          </a:prstGeom>
          <a:noFill/>
          <a:ln>
            <a:noFill/>
          </a:ln>
        </p:spPr>
        <p:txBody>
          <a:bodyPr anchorCtr="0" anchor="t" bIns="91425" lIns="91425" rIns="91425" wrap="square" tIns="91425">
            <a:noAutofit/>
          </a:bodyPr>
          <a:lstStyle/>
          <a:p>
            <a:pPr lvl="0" rtl="0">
              <a:spcBef>
                <a:spcPts val="0"/>
              </a:spcBef>
              <a:buNone/>
            </a:pPr>
            <a:r>
              <a:rPr b="1" lang="en" sz="1100">
                <a:solidFill>
                  <a:srgbClr val="666666"/>
                </a:solidFill>
              </a:rPr>
              <a:t>Ben Spanbock. UCB College Writing Programs, 2015</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Shape 161"/>
          <p:cNvSpPr/>
          <p:nvPr/>
        </p:nvSpPr>
        <p:spPr>
          <a:xfrm>
            <a:off x="914400" y="512675"/>
            <a:ext cx="8229600" cy="50399"/>
          </a:xfrm>
          <a:prstGeom prst="rect">
            <a:avLst/>
          </a:prstGeom>
          <a:solidFill>
            <a:srgbClr val="4A86E8"/>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62" name="Shape 162"/>
          <p:cNvSpPr txBox="1"/>
          <p:nvPr/>
        </p:nvSpPr>
        <p:spPr>
          <a:xfrm>
            <a:off x="5321250" y="125800"/>
            <a:ext cx="3790799" cy="348900"/>
          </a:xfrm>
          <a:prstGeom prst="rect">
            <a:avLst/>
          </a:prstGeom>
          <a:noFill/>
          <a:ln>
            <a:noFill/>
          </a:ln>
        </p:spPr>
        <p:txBody>
          <a:bodyPr anchorCtr="0" anchor="t" bIns="91425" lIns="91425" rIns="91425" wrap="square" tIns="91425">
            <a:noAutofit/>
          </a:bodyPr>
          <a:lstStyle/>
          <a:p>
            <a:pPr lvl="0" rtl="0">
              <a:spcBef>
                <a:spcPts val="0"/>
              </a:spcBef>
              <a:buNone/>
            </a:pPr>
            <a:r>
              <a:rPr b="1" lang="en" sz="1800">
                <a:latin typeface="Droid Serif"/>
                <a:ea typeface="Droid Serif"/>
                <a:cs typeface="Droid Serif"/>
                <a:sym typeface="Droid Serif"/>
              </a:rPr>
              <a:t>              Part 2: Interventions</a:t>
            </a:r>
          </a:p>
        </p:txBody>
      </p:sp>
      <p:sp>
        <p:nvSpPr>
          <p:cNvPr id="163" name="Shape 163"/>
          <p:cNvSpPr txBox="1"/>
          <p:nvPr/>
        </p:nvSpPr>
        <p:spPr>
          <a:xfrm>
            <a:off x="241625" y="601050"/>
            <a:ext cx="8572500" cy="573900"/>
          </a:xfrm>
          <a:prstGeom prst="rect">
            <a:avLst/>
          </a:prstGeom>
          <a:noFill/>
          <a:ln>
            <a:noFill/>
          </a:ln>
        </p:spPr>
        <p:txBody>
          <a:bodyPr anchorCtr="0" anchor="t" bIns="91425" lIns="91425" rIns="91425" wrap="square" tIns="91425">
            <a:noAutofit/>
          </a:bodyPr>
          <a:lstStyle/>
          <a:p>
            <a:pPr lvl="0" rtl="0" algn="ctr">
              <a:spcBef>
                <a:spcPts val="0"/>
              </a:spcBef>
              <a:buNone/>
            </a:pPr>
            <a:r>
              <a:rPr lang="en" sz="2200">
                <a:latin typeface="Droid Serif"/>
                <a:ea typeface="Droid Serif"/>
                <a:cs typeface="Droid Serif"/>
                <a:sym typeface="Droid Serif"/>
              </a:rPr>
              <a:t>Making Inter(active) Project Pages:</a:t>
            </a:r>
          </a:p>
        </p:txBody>
      </p:sp>
      <p:sp>
        <p:nvSpPr>
          <p:cNvPr id="164" name="Shape 164"/>
          <p:cNvSpPr txBox="1"/>
          <p:nvPr/>
        </p:nvSpPr>
        <p:spPr>
          <a:xfrm>
            <a:off x="6871625" y="2155650"/>
            <a:ext cx="4482599" cy="522900"/>
          </a:xfrm>
          <a:prstGeom prst="rect">
            <a:avLst/>
          </a:prstGeom>
          <a:noFill/>
          <a:ln>
            <a:noFill/>
          </a:ln>
        </p:spPr>
        <p:txBody>
          <a:bodyPr anchorCtr="0" anchor="t" bIns="91425" lIns="91425" rIns="91425" wrap="square" tIns="91425">
            <a:noAutofit/>
          </a:bodyPr>
          <a:lstStyle/>
          <a:p>
            <a:pPr lvl="0" rtl="0">
              <a:spcBef>
                <a:spcPts val="0"/>
              </a:spcBef>
              <a:buNone/>
            </a:pPr>
            <a:r>
              <a:t/>
            </a:r>
            <a:endParaRPr/>
          </a:p>
        </p:txBody>
      </p:sp>
      <p:pic>
        <p:nvPicPr>
          <p:cNvPr descr="ramona1.png" id="165" name="Shape 165"/>
          <p:cNvPicPr preferRelativeResize="0"/>
          <p:nvPr/>
        </p:nvPicPr>
        <p:blipFill>
          <a:blip r:embed="rId3">
            <a:alphaModFix/>
          </a:blip>
          <a:stretch>
            <a:fillRect/>
          </a:stretch>
        </p:blipFill>
        <p:spPr>
          <a:xfrm>
            <a:off x="852125" y="1118150"/>
            <a:ext cx="7351493" cy="3776324"/>
          </a:xfrm>
          <a:prstGeom prst="rect">
            <a:avLst/>
          </a:prstGeom>
          <a:noFill/>
          <a:ln>
            <a:noFill/>
          </a:ln>
        </p:spPr>
      </p:pic>
      <p:sp>
        <p:nvSpPr>
          <p:cNvPr id="166" name="Shape 166"/>
          <p:cNvSpPr txBox="1"/>
          <p:nvPr/>
        </p:nvSpPr>
        <p:spPr>
          <a:xfrm>
            <a:off x="5150550" y="4777600"/>
            <a:ext cx="3961500" cy="302700"/>
          </a:xfrm>
          <a:prstGeom prst="rect">
            <a:avLst/>
          </a:prstGeom>
          <a:noFill/>
          <a:ln>
            <a:noFill/>
          </a:ln>
        </p:spPr>
        <p:txBody>
          <a:bodyPr anchorCtr="0" anchor="t" bIns="91425" lIns="91425" rIns="91425" wrap="square" tIns="91425">
            <a:noAutofit/>
          </a:bodyPr>
          <a:lstStyle/>
          <a:p>
            <a:pPr lvl="0" rtl="0">
              <a:spcBef>
                <a:spcPts val="0"/>
              </a:spcBef>
              <a:buNone/>
            </a:pPr>
            <a:r>
              <a:rPr b="1" lang="en" sz="1100">
                <a:solidFill>
                  <a:srgbClr val="666666"/>
                </a:solidFill>
              </a:rPr>
              <a:t>Ben Spanbock. UCB College Writing Programs, 2015</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Shape 171"/>
          <p:cNvSpPr/>
          <p:nvPr/>
        </p:nvSpPr>
        <p:spPr>
          <a:xfrm>
            <a:off x="914400" y="512675"/>
            <a:ext cx="8229600" cy="50399"/>
          </a:xfrm>
          <a:prstGeom prst="rect">
            <a:avLst/>
          </a:prstGeom>
          <a:solidFill>
            <a:srgbClr val="4A86E8"/>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72" name="Shape 172"/>
          <p:cNvSpPr txBox="1"/>
          <p:nvPr/>
        </p:nvSpPr>
        <p:spPr>
          <a:xfrm>
            <a:off x="5321250" y="125800"/>
            <a:ext cx="3790799" cy="348900"/>
          </a:xfrm>
          <a:prstGeom prst="rect">
            <a:avLst/>
          </a:prstGeom>
          <a:noFill/>
          <a:ln>
            <a:noFill/>
          </a:ln>
        </p:spPr>
        <p:txBody>
          <a:bodyPr anchorCtr="0" anchor="t" bIns="91425" lIns="91425" rIns="91425" wrap="square" tIns="91425">
            <a:noAutofit/>
          </a:bodyPr>
          <a:lstStyle/>
          <a:p>
            <a:pPr lvl="0" rtl="0">
              <a:spcBef>
                <a:spcPts val="0"/>
              </a:spcBef>
              <a:buNone/>
            </a:pPr>
            <a:r>
              <a:rPr b="1" lang="en" sz="1800">
                <a:latin typeface="Droid Serif"/>
                <a:ea typeface="Droid Serif"/>
                <a:cs typeface="Droid Serif"/>
                <a:sym typeface="Droid Serif"/>
              </a:rPr>
              <a:t>              Part 2: Interventions</a:t>
            </a:r>
          </a:p>
        </p:txBody>
      </p:sp>
      <p:sp>
        <p:nvSpPr>
          <p:cNvPr id="173" name="Shape 173"/>
          <p:cNvSpPr txBox="1"/>
          <p:nvPr/>
        </p:nvSpPr>
        <p:spPr>
          <a:xfrm>
            <a:off x="241625" y="601050"/>
            <a:ext cx="8572500" cy="573900"/>
          </a:xfrm>
          <a:prstGeom prst="rect">
            <a:avLst/>
          </a:prstGeom>
          <a:noFill/>
          <a:ln>
            <a:noFill/>
          </a:ln>
        </p:spPr>
        <p:txBody>
          <a:bodyPr anchorCtr="0" anchor="t" bIns="91425" lIns="91425" rIns="91425" wrap="square" tIns="91425">
            <a:noAutofit/>
          </a:bodyPr>
          <a:lstStyle/>
          <a:p>
            <a:pPr lvl="0" rtl="0" algn="ctr">
              <a:spcBef>
                <a:spcPts val="0"/>
              </a:spcBef>
              <a:buNone/>
            </a:pPr>
            <a:r>
              <a:rPr lang="en" sz="2200">
                <a:latin typeface="Droid Serif"/>
                <a:ea typeface="Droid Serif"/>
                <a:cs typeface="Droid Serif"/>
                <a:sym typeface="Droid Serif"/>
              </a:rPr>
              <a:t>Making Inter(active) Project Pages:</a:t>
            </a:r>
          </a:p>
        </p:txBody>
      </p:sp>
      <p:sp>
        <p:nvSpPr>
          <p:cNvPr id="174" name="Shape 174"/>
          <p:cNvSpPr txBox="1"/>
          <p:nvPr/>
        </p:nvSpPr>
        <p:spPr>
          <a:xfrm>
            <a:off x="6871625" y="2155650"/>
            <a:ext cx="4482599" cy="522900"/>
          </a:xfrm>
          <a:prstGeom prst="rect">
            <a:avLst/>
          </a:prstGeom>
          <a:noFill/>
          <a:ln>
            <a:noFill/>
          </a:ln>
        </p:spPr>
        <p:txBody>
          <a:bodyPr anchorCtr="0" anchor="t" bIns="91425" lIns="91425" rIns="91425" wrap="square" tIns="91425">
            <a:noAutofit/>
          </a:bodyPr>
          <a:lstStyle/>
          <a:p>
            <a:pPr lvl="0">
              <a:spcBef>
                <a:spcPts val="0"/>
              </a:spcBef>
              <a:buNone/>
            </a:pPr>
            <a:r>
              <a:t/>
            </a:r>
            <a:endParaRPr/>
          </a:p>
        </p:txBody>
      </p:sp>
      <p:pic>
        <p:nvPicPr>
          <p:cNvPr descr="ramona2.png" id="175" name="Shape 175"/>
          <p:cNvPicPr preferRelativeResize="0"/>
          <p:nvPr/>
        </p:nvPicPr>
        <p:blipFill rotWithShape="1">
          <a:blip r:embed="rId3">
            <a:alphaModFix/>
          </a:blip>
          <a:srcRect b="43413" l="5997" r="0" t="23581"/>
          <a:stretch/>
        </p:blipFill>
        <p:spPr>
          <a:xfrm>
            <a:off x="241624" y="1212925"/>
            <a:ext cx="4150449" cy="3314247"/>
          </a:xfrm>
          <a:prstGeom prst="rect">
            <a:avLst/>
          </a:prstGeom>
          <a:noFill/>
          <a:ln cap="flat" cmpd="sng" w="19050">
            <a:solidFill>
              <a:schemeClr val="dk2"/>
            </a:solidFill>
            <a:prstDash val="solid"/>
            <a:round/>
            <a:headEnd len="med" w="med" type="none"/>
            <a:tailEnd len="med" w="med" type="none"/>
          </a:ln>
        </p:spPr>
      </p:pic>
      <p:pic>
        <p:nvPicPr>
          <p:cNvPr descr="ramona3.png" id="176" name="Shape 176"/>
          <p:cNvPicPr preferRelativeResize="0"/>
          <p:nvPr/>
        </p:nvPicPr>
        <p:blipFill rotWithShape="1">
          <a:blip r:embed="rId4">
            <a:alphaModFix/>
          </a:blip>
          <a:srcRect b="0" l="4835" r="10618" t="0"/>
          <a:stretch/>
        </p:blipFill>
        <p:spPr>
          <a:xfrm>
            <a:off x="4568125" y="1594275"/>
            <a:ext cx="4354976" cy="2460250"/>
          </a:xfrm>
          <a:prstGeom prst="rect">
            <a:avLst/>
          </a:prstGeom>
          <a:noFill/>
          <a:ln cap="flat" cmpd="sng" w="19050">
            <a:solidFill>
              <a:schemeClr val="dk2"/>
            </a:solidFill>
            <a:prstDash val="solid"/>
            <a:round/>
            <a:headEnd len="med" w="med" type="none"/>
            <a:tailEnd len="med" w="med" type="none"/>
          </a:ln>
        </p:spPr>
      </p:pic>
      <p:sp>
        <p:nvSpPr>
          <p:cNvPr id="177" name="Shape 177"/>
          <p:cNvSpPr txBox="1"/>
          <p:nvPr/>
        </p:nvSpPr>
        <p:spPr>
          <a:xfrm>
            <a:off x="5150550" y="4777600"/>
            <a:ext cx="3961500" cy="302700"/>
          </a:xfrm>
          <a:prstGeom prst="rect">
            <a:avLst/>
          </a:prstGeom>
          <a:noFill/>
          <a:ln>
            <a:noFill/>
          </a:ln>
        </p:spPr>
        <p:txBody>
          <a:bodyPr anchorCtr="0" anchor="t" bIns="91425" lIns="91425" rIns="91425" wrap="square" tIns="91425">
            <a:noAutofit/>
          </a:bodyPr>
          <a:lstStyle/>
          <a:p>
            <a:pPr lvl="0" rtl="0">
              <a:spcBef>
                <a:spcPts val="0"/>
              </a:spcBef>
              <a:buNone/>
            </a:pPr>
            <a:r>
              <a:rPr b="1" lang="en" sz="1100">
                <a:solidFill>
                  <a:srgbClr val="666666"/>
                </a:solidFill>
              </a:rPr>
              <a:t>Ben Spanbock. UCB College Writing Programs, 2015</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Shape 182"/>
          <p:cNvSpPr/>
          <p:nvPr/>
        </p:nvSpPr>
        <p:spPr>
          <a:xfrm>
            <a:off x="2001475" y="512675"/>
            <a:ext cx="7142400" cy="50399"/>
          </a:xfrm>
          <a:prstGeom prst="rect">
            <a:avLst/>
          </a:prstGeom>
          <a:solidFill>
            <a:srgbClr val="4A86E8"/>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83" name="Shape 183"/>
          <p:cNvSpPr txBox="1"/>
          <p:nvPr/>
        </p:nvSpPr>
        <p:spPr>
          <a:xfrm>
            <a:off x="5321250" y="125800"/>
            <a:ext cx="3790799" cy="348900"/>
          </a:xfrm>
          <a:prstGeom prst="rect">
            <a:avLst/>
          </a:prstGeom>
          <a:noFill/>
          <a:ln>
            <a:noFill/>
          </a:ln>
        </p:spPr>
        <p:txBody>
          <a:bodyPr anchorCtr="0" anchor="t" bIns="91425" lIns="91425" rIns="91425" wrap="square" tIns="91425">
            <a:noAutofit/>
          </a:bodyPr>
          <a:lstStyle/>
          <a:p>
            <a:pPr lvl="0" rtl="0">
              <a:spcBef>
                <a:spcPts val="0"/>
              </a:spcBef>
              <a:buNone/>
            </a:pPr>
            <a:r>
              <a:rPr b="1" lang="en" sz="1800">
                <a:latin typeface="Droid Serif"/>
                <a:ea typeface="Droid Serif"/>
                <a:cs typeface="Droid Serif"/>
                <a:sym typeface="Droid Serif"/>
              </a:rPr>
              <a:t>              Part 2: Interventions</a:t>
            </a:r>
          </a:p>
        </p:txBody>
      </p:sp>
      <p:sp>
        <p:nvSpPr>
          <p:cNvPr id="184" name="Shape 184"/>
          <p:cNvSpPr txBox="1"/>
          <p:nvPr/>
        </p:nvSpPr>
        <p:spPr>
          <a:xfrm>
            <a:off x="241625" y="601050"/>
            <a:ext cx="8572500" cy="573900"/>
          </a:xfrm>
          <a:prstGeom prst="rect">
            <a:avLst/>
          </a:prstGeom>
          <a:noFill/>
          <a:ln>
            <a:noFill/>
          </a:ln>
        </p:spPr>
        <p:txBody>
          <a:bodyPr anchorCtr="0" anchor="t" bIns="91425" lIns="91425" rIns="91425" wrap="square" tIns="91425">
            <a:noAutofit/>
          </a:bodyPr>
          <a:lstStyle/>
          <a:p>
            <a:pPr lvl="0" rtl="0" algn="ctr">
              <a:spcBef>
                <a:spcPts val="0"/>
              </a:spcBef>
              <a:buNone/>
            </a:pPr>
            <a:r>
              <a:rPr lang="en" sz="2200">
                <a:latin typeface="Droid Serif"/>
                <a:ea typeface="Droid Serif"/>
                <a:cs typeface="Droid Serif"/>
                <a:sym typeface="Droid Serif"/>
              </a:rPr>
              <a:t>Making Inter(active) Project Pages:</a:t>
            </a:r>
          </a:p>
        </p:txBody>
      </p:sp>
      <p:sp>
        <p:nvSpPr>
          <p:cNvPr id="185" name="Shape 185"/>
          <p:cNvSpPr txBox="1"/>
          <p:nvPr/>
        </p:nvSpPr>
        <p:spPr>
          <a:xfrm>
            <a:off x="6871625" y="2155650"/>
            <a:ext cx="4482599" cy="522900"/>
          </a:xfrm>
          <a:prstGeom prst="rect">
            <a:avLst/>
          </a:prstGeom>
          <a:noFill/>
          <a:ln>
            <a:noFill/>
          </a:ln>
        </p:spPr>
        <p:txBody>
          <a:bodyPr anchorCtr="0" anchor="t" bIns="91425" lIns="91425" rIns="91425" wrap="square" tIns="91425">
            <a:noAutofit/>
          </a:bodyPr>
          <a:lstStyle/>
          <a:p>
            <a:pPr lvl="0" rtl="0">
              <a:spcBef>
                <a:spcPts val="0"/>
              </a:spcBef>
              <a:buNone/>
            </a:pPr>
            <a:r>
              <a:t/>
            </a:r>
            <a:endParaRPr/>
          </a:p>
        </p:txBody>
      </p:sp>
      <p:pic>
        <p:nvPicPr>
          <p:cNvPr descr="ramona4.png" id="186" name="Shape 186"/>
          <p:cNvPicPr preferRelativeResize="0"/>
          <p:nvPr/>
        </p:nvPicPr>
        <p:blipFill rotWithShape="1">
          <a:blip r:embed="rId3">
            <a:alphaModFix/>
          </a:blip>
          <a:srcRect b="0" l="0" r="0" t="1107"/>
          <a:stretch/>
        </p:blipFill>
        <p:spPr>
          <a:xfrm>
            <a:off x="3071625" y="1083575"/>
            <a:ext cx="5363250" cy="3771425"/>
          </a:xfrm>
          <a:prstGeom prst="rect">
            <a:avLst/>
          </a:prstGeom>
          <a:noFill/>
          <a:ln cap="flat" cmpd="sng" w="19050">
            <a:solidFill>
              <a:schemeClr val="dk2"/>
            </a:solidFill>
            <a:prstDash val="solid"/>
            <a:round/>
            <a:headEnd len="med" w="med" type="none"/>
            <a:tailEnd len="med" w="med" type="none"/>
          </a:ln>
        </p:spPr>
      </p:pic>
      <p:pic>
        <p:nvPicPr>
          <p:cNvPr descr="ramonatheme.png" id="187" name="Shape 187"/>
          <p:cNvPicPr preferRelativeResize="0"/>
          <p:nvPr/>
        </p:nvPicPr>
        <p:blipFill rotWithShape="1">
          <a:blip r:embed="rId4">
            <a:alphaModFix/>
          </a:blip>
          <a:srcRect b="2185" l="0" r="0" t="5195"/>
          <a:stretch/>
        </p:blipFill>
        <p:spPr>
          <a:xfrm>
            <a:off x="190725" y="260349"/>
            <a:ext cx="1810750" cy="4763525"/>
          </a:xfrm>
          <a:prstGeom prst="rect">
            <a:avLst/>
          </a:prstGeom>
          <a:noFill/>
          <a:ln cap="flat" cmpd="sng" w="19050">
            <a:solidFill>
              <a:schemeClr val="dk2"/>
            </a:solidFill>
            <a:prstDash val="solid"/>
            <a:round/>
            <a:headEnd len="med" w="med" type="none"/>
            <a:tailEnd len="med" w="med" type="none"/>
          </a:ln>
        </p:spPr>
      </p:pic>
      <p:sp>
        <p:nvSpPr>
          <p:cNvPr id="188" name="Shape 188"/>
          <p:cNvSpPr txBox="1"/>
          <p:nvPr/>
        </p:nvSpPr>
        <p:spPr>
          <a:xfrm>
            <a:off x="5150550" y="4777600"/>
            <a:ext cx="3961500" cy="302700"/>
          </a:xfrm>
          <a:prstGeom prst="rect">
            <a:avLst/>
          </a:prstGeom>
          <a:noFill/>
          <a:ln>
            <a:noFill/>
          </a:ln>
        </p:spPr>
        <p:txBody>
          <a:bodyPr anchorCtr="0" anchor="t" bIns="91425" lIns="91425" rIns="91425" wrap="square" tIns="91425">
            <a:noAutofit/>
          </a:bodyPr>
          <a:lstStyle/>
          <a:p>
            <a:pPr lvl="0" rtl="0">
              <a:spcBef>
                <a:spcPts val="0"/>
              </a:spcBef>
              <a:buNone/>
            </a:pPr>
            <a:r>
              <a:rPr b="1" lang="en" sz="1100">
                <a:solidFill>
                  <a:srgbClr val="666666"/>
                </a:solidFill>
              </a:rPr>
              <a:t>Ben Spanbock. UCB College Writing Programs, 2015</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Shape 193"/>
          <p:cNvSpPr txBox="1"/>
          <p:nvPr/>
        </p:nvSpPr>
        <p:spPr>
          <a:xfrm>
            <a:off x="5150550" y="4777600"/>
            <a:ext cx="3961500" cy="302700"/>
          </a:xfrm>
          <a:prstGeom prst="rect">
            <a:avLst/>
          </a:prstGeom>
          <a:noFill/>
          <a:ln>
            <a:noFill/>
          </a:ln>
        </p:spPr>
        <p:txBody>
          <a:bodyPr anchorCtr="0" anchor="t" bIns="91425" lIns="91425" rIns="91425" wrap="square" tIns="91425">
            <a:noAutofit/>
          </a:bodyPr>
          <a:lstStyle/>
          <a:p>
            <a:pPr lvl="0" rtl="0">
              <a:spcBef>
                <a:spcPts val="0"/>
              </a:spcBef>
              <a:buNone/>
            </a:pPr>
            <a:r>
              <a:rPr b="1" lang="en" sz="1100">
                <a:solidFill>
                  <a:srgbClr val="666666"/>
                </a:solidFill>
              </a:rPr>
              <a:t>Ben Spanbock. UCB College Writing Programs, 2015</a:t>
            </a:r>
          </a:p>
        </p:txBody>
      </p:sp>
      <p:sp>
        <p:nvSpPr>
          <p:cNvPr id="194" name="Shape 194"/>
          <p:cNvSpPr txBox="1"/>
          <p:nvPr/>
        </p:nvSpPr>
        <p:spPr>
          <a:xfrm>
            <a:off x="359075" y="494750"/>
            <a:ext cx="8572500" cy="1713900"/>
          </a:xfrm>
          <a:prstGeom prst="rect">
            <a:avLst/>
          </a:prstGeom>
          <a:noFill/>
          <a:ln>
            <a:noFill/>
          </a:ln>
        </p:spPr>
        <p:txBody>
          <a:bodyPr anchorCtr="0" anchor="t" bIns="91425" lIns="91425" rIns="91425" wrap="square" tIns="91425">
            <a:noAutofit/>
          </a:bodyPr>
          <a:lstStyle/>
          <a:p>
            <a:pPr lvl="0" rtl="0">
              <a:spcBef>
                <a:spcPts val="0"/>
              </a:spcBef>
              <a:buClr>
                <a:schemeClr val="dk1"/>
              </a:buClr>
              <a:buSzPct val="55000"/>
              <a:buFont typeface="Arial"/>
              <a:buNone/>
            </a:pPr>
            <a:r>
              <a:rPr b="1" lang="en" sz="2000">
                <a:latin typeface="Droid Serif"/>
                <a:ea typeface="Droid Serif"/>
                <a:cs typeface="Droid Serif"/>
                <a:sym typeface="Droid Serif"/>
              </a:rPr>
              <a:t>Critical Questions:  </a:t>
            </a:r>
            <a:r>
              <a:rPr b="1" lang="en" sz="2000">
                <a:solidFill>
                  <a:schemeClr val="dk1"/>
                </a:solidFill>
                <a:latin typeface="Droid Serif"/>
                <a:ea typeface="Droid Serif"/>
                <a:cs typeface="Droid Serif"/>
                <a:sym typeface="Droid Serif"/>
              </a:rPr>
              <a:t>Is the magic in the mix yet?</a:t>
            </a:r>
          </a:p>
          <a:p>
            <a:pPr lvl="0" rtl="0">
              <a:spcBef>
                <a:spcPts val="0"/>
              </a:spcBef>
              <a:buNone/>
            </a:pPr>
            <a:r>
              <a:t/>
            </a:r>
            <a:endParaRPr b="1">
              <a:latin typeface="Droid Serif"/>
              <a:ea typeface="Droid Serif"/>
              <a:cs typeface="Droid Serif"/>
              <a:sym typeface="Droid Serif"/>
            </a:endParaRPr>
          </a:p>
          <a:p>
            <a:pPr indent="0" lvl="0" marL="0" rtl="0">
              <a:spcBef>
                <a:spcPts val="0"/>
              </a:spcBef>
              <a:buNone/>
            </a:pPr>
            <a:r>
              <a:rPr lang="en" sz="2000">
                <a:solidFill>
                  <a:schemeClr val="dk1"/>
                </a:solidFill>
                <a:latin typeface="Droid Serif"/>
                <a:ea typeface="Droid Serif"/>
                <a:cs typeface="Droid Serif"/>
                <a:sym typeface="Droid Serif"/>
              </a:rPr>
              <a:t>1)    What are the respective strengths of F2F and online					 communication respectively?</a:t>
            </a:r>
          </a:p>
          <a:p>
            <a:pPr indent="0" lvl="0" marL="0" rtl="0">
              <a:spcBef>
                <a:spcPts val="0"/>
              </a:spcBef>
              <a:buNone/>
            </a:pPr>
            <a:r>
              <a:rPr lang="en" sz="2000">
                <a:solidFill>
                  <a:srgbClr val="8E7CC3"/>
                </a:solidFill>
                <a:latin typeface="Droid Serif"/>
                <a:ea typeface="Droid Serif"/>
                <a:cs typeface="Droid Serif"/>
                <a:sym typeface="Droid Serif"/>
              </a:rPr>
              <a:t>Online instruction has the potential to be active!</a:t>
            </a:r>
          </a:p>
          <a:p>
            <a:pPr indent="0" lvl="0" marL="0" rtl="0">
              <a:spcBef>
                <a:spcPts val="0"/>
              </a:spcBef>
              <a:buNone/>
            </a:pPr>
            <a:r>
              <a:t/>
            </a:r>
            <a:endParaRPr sz="2000">
              <a:solidFill>
                <a:schemeClr val="dk1"/>
              </a:solidFill>
              <a:latin typeface="Droid Serif"/>
              <a:ea typeface="Droid Serif"/>
              <a:cs typeface="Droid Serif"/>
              <a:sym typeface="Droid Serif"/>
            </a:endParaRPr>
          </a:p>
          <a:p>
            <a:pPr indent="0" lvl="0" marL="0" rtl="0">
              <a:spcBef>
                <a:spcPts val="0"/>
              </a:spcBef>
              <a:buNone/>
            </a:pPr>
            <a:r>
              <a:rPr lang="en" sz="2000">
                <a:solidFill>
                  <a:schemeClr val="dk1"/>
                </a:solidFill>
                <a:latin typeface="Droid Serif"/>
                <a:ea typeface="Droid Serif"/>
                <a:cs typeface="Droid Serif"/>
                <a:sym typeface="Droid Serif"/>
              </a:rPr>
              <a:t>2)     What </a:t>
            </a:r>
            <a:r>
              <a:rPr i="1" lang="en" sz="2000">
                <a:solidFill>
                  <a:schemeClr val="dk1"/>
                </a:solidFill>
                <a:latin typeface="Droid Serif"/>
                <a:ea typeface="Droid Serif"/>
                <a:cs typeface="Droid Serif"/>
                <a:sym typeface="Droid Serif"/>
              </a:rPr>
              <a:t>is</a:t>
            </a:r>
            <a:r>
              <a:rPr lang="en" sz="2000">
                <a:solidFill>
                  <a:schemeClr val="dk1"/>
                </a:solidFill>
                <a:latin typeface="Droid Serif"/>
                <a:ea typeface="Droid Serif"/>
                <a:cs typeface="Droid Serif"/>
                <a:sym typeface="Droid Serif"/>
              </a:rPr>
              <a:t> the intended educational purpose of my blending?</a:t>
            </a:r>
          </a:p>
          <a:p>
            <a:pPr lvl="0" rtl="0">
              <a:spcBef>
                <a:spcPts val="0"/>
              </a:spcBef>
              <a:buNone/>
            </a:pPr>
            <a:r>
              <a:rPr lang="en" sz="2000">
                <a:solidFill>
                  <a:srgbClr val="8E7CC3"/>
                </a:solidFill>
              </a:rPr>
              <a:t>Foster creativity and highlight achievement</a:t>
            </a:r>
          </a:p>
          <a:p>
            <a:pPr lvl="0" rtl="0">
              <a:spcBef>
                <a:spcPts val="0"/>
              </a:spcBef>
              <a:buNone/>
            </a:pPr>
            <a:r>
              <a:rPr lang="en" sz="2000">
                <a:solidFill>
                  <a:srgbClr val="8E7CC3"/>
                </a:solidFill>
              </a:rPr>
              <a:t>Give students increased ownership over class content</a:t>
            </a:r>
          </a:p>
          <a:p>
            <a:pPr lvl="0" rtl="0">
              <a:spcBef>
                <a:spcPts val="0"/>
              </a:spcBef>
              <a:buNone/>
            </a:pPr>
            <a:r>
              <a:t/>
            </a:r>
            <a:endParaRPr sz="2000">
              <a:solidFill>
                <a:srgbClr val="8E7CC3"/>
              </a:solidFill>
            </a:endParaRPr>
          </a:p>
          <a:p>
            <a:pPr lvl="0" rtl="0">
              <a:spcBef>
                <a:spcPts val="0"/>
              </a:spcBef>
              <a:buNone/>
            </a:pPr>
            <a:r>
              <a:rPr lang="en" sz="2000">
                <a:solidFill>
                  <a:schemeClr val="dk1"/>
                </a:solidFill>
                <a:latin typeface="Droid Serif"/>
                <a:ea typeface="Droid Serif"/>
                <a:cs typeface="Droid Serif"/>
                <a:sym typeface="Droid Serif"/>
              </a:rPr>
              <a:t>3)     Is my approach to blending built to maximize student success?</a:t>
            </a:r>
          </a:p>
          <a:p>
            <a:pPr lvl="0" rtl="0">
              <a:spcBef>
                <a:spcPts val="0"/>
              </a:spcBef>
              <a:buNone/>
            </a:pPr>
            <a:r>
              <a:rPr lang="en" sz="2000">
                <a:solidFill>
                  <a:srgbClr val="8E7CC3"/>
                </a:solidFill>
              </a:rPr>
              <a:t>Engage with critical questions related to composition, such as audience, style, voice, etc.</a:t>
            </a:r>
          </a:p>
          <a:p>
            <a:pPr lvl="0" rtl="0">
              <a:spcBef>
                <a:spcPts val="0"/>
              </a:spcBef>
              <a:buNone/>
            </a:pPr>
            <a:r>
              <a:t/>
            </a:r>
            <a:endParaRPr sz="2000">
              <a:solidFill>
                <a:srgbClr val="8E7CC3"/>
              </a:solidFill>
              <a:latin typeface="Droid Serif"/>
              <a:ea typeface="Droid Serif"/>
              <a:cs typeface="Droid Serif"/>
              <a:sym typeface="Droid Serif"/>
            </a:endParaRPr>
          </a:p>
        </p:txBody>
      </p:sp>
      <p:sp>
        <p:nvSpPr>
          <p:cNvPr id="195" name="Shape 195"/>
          <p:cNvSpPr/>
          <p:nvPr/>
        </p:nvSpPr>
        <p:spPr>
          <a:xfrm>
            <a:off x="457200" y="211925"/>
            <a:ext cx="8229600" cy="50399"/>
          </a:xfrm>
          <a:prstGeom prst="rect">
            <a:avLst/>
          </a:prstGeom>
          <a:solidFill>
            <a:srgbClr val="4A86E8"/>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Shape 200"/>
          <p:cNvSpPr/>
          <p:nvPr/>
        </p:nvSpPr>
        <p:spPr>
          <a:xfrm>
            <a:off x="1175100" y="1227212"/>
            <a:ext cx="6986999" cy="2294700"/>
          </a:xfrm>
          <a:prstGeom prst="rect">
            <a:avLst/>
          </a:prstGeom>
          <a:solidFill>
            <a:srgbClr val="FFE599"/>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201" name="Shape 201"/>
          <p:cNvSpPr/>
          <p:nvPr/>
        </p:nvSpPr>
        <p:spPr>
          <a:xfrm>
            <a:off x="457200" y="211925"/>
            <a:ext cx="8229600" cy="50399"/>
          </a:xfrm>
          <a:prstGeom prst="rect">
            <a:avLst/>
          </a:prstGeom>
          <a:solidFill>
            <a:srgbClr val="4A86E8"/>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202" name="Shape 202"/>
          <p:cNvSpPr txBox="1"/>
          <p:nvPr/>
        </p:nvSpPr>
        <p:spPr>
          <a:xfrm>
            <a:off x="5150550" y="4777600"/>
            <a:ext cx="3961500" cy="302700"/>
          </a:xfrm>
          <a:prstGeom prst="rect">
            <a:avLst/>
          </a:prstGeom>
          <a:noFill/>
          <a:ln>
            <a:noFill/>
          </a:ln>
        </p:spPr>
        <p:txBody>
          <a:bodyPr anchorCtr="0" anchor="t" bIns="91425" lIns="91425" rIns="91425" wrap="square" tIns="91425">
            <a:noAutofit/>
          </a:bodyPr>
          <a:lstStyle/>
          <a:p>
            <a:pPr lvl="0" rtl="0">
              <a:spcBef>
                <a:spcPts val="0"/>
              </a:spcBef>
              <a:buNone/>
            </a:pPr>
            <a:r>
              <a:rPr b="1" lang="en" sz="1100">
                <a:solidFill>
                  <a:srgbClr val="666666"/>
                </a:solidFill>
              </a:rPr>
              <a:t>Ben Spanbock. UCB College Writing Programs, 2015</a:t>
            </a:r>
          </a:p>
        </p:txBody>
      </p:sp>
      <p:sp>
        <p:nvSpPr>
          <p:cNvPr id="203" name="Shape 203"/>
          <p:cNvSpPr txBox="1"/>
          <p:nvPr/>
        </p:nvSpPr>
        <p:spPr>
          <a:xfrm>
            <a:off x="2184675" y="588125"/>
            <a:ext cx="4583099" cy="472800"/>
          </a:xfrm>
          <a:prstGeom prst="rect">
            <a:avLst/>
          </a:prstGeom>
          <a:noFill/>
          <a:ln>
            <a:noFill/>
          </a:ln>
        </p:spPr>
        <p:txBody>
          <a:bodyPr anchorCtr="0" anchor="t" bIns="91425" lIns="91425" rIns="91425" wrap="square" tIns="91425">
            <a:noAutofit/>
          </a:bodyPr>
          <a:lstStyle/>
          <a:p>
            <a:pPr lvl="0" rtl="0">
              <a:spcBef>
                <a:spcPts val="0"/>
              </a:spcBef>
              <a:buNone/>
            </a:pPr>
            <a:r>
              <a:rPr b="1" lang="en" u="sng">
                <a:latin typeface="Droid Serif"/>
                <a:ea typeface="Droid Serif"/>
                <a:cs typeface="Droid Serif"/>
                <a:sym typeface="Droid Serif"/>
              </a:rPr>
              <a:t>Multimodal Composition: Shared Challenges</a:t>
            </a:r>
          </a:p>
        </p:txBody>
      </p:sp>
      <p:sp>
        <p:nvSpPr>
          <p:cNvPr id="204" name="Shape 204"/>
          <p:cNvSpPr txBox="1"/>
          <p:nvPr/>
        </p:nvSpPr>
        <p:spPr>
          <a:xfrm>
            <a:off x="1537500" y="1386725"/>
            <a:ext cx="6262199" cy="1062600"/>
          </a:xfrm>
          <a:prstGeom prst="rect">
            <a:avLst/>
          </a:prstGeom>
          <a:noFill/>
          <a:ln>
            <a:noFill/>
          </a:ln>
        </p:spPr>
        <p:txBody>
          <a:bodyPr anchorCtr="0" anchor="t" bIns="91425" lIns="91425" rIns="91425" wrap="square" tIns="91425">
            <a:noAutofit/>
          </a:bodyPr>
          <a:lstStyle/>
          <a:p>
            <a:pPr lvl="0" rtl="0">
              <a:spcBef>
                <a:spcPts val="0"/>
              </a:spcBef>
              <a:buNone/>
            </a:pPr>
            <a:r>
              <a:rPr lang="en">
                <a:latin typeface="Droid Serif"/>
                <a:ea typeface="Droid Serif"/>
                <a:cs typeface="Droid Serif"/>
                <a:sym typeface="Droid Serif"/>
              </a:rPr>
              <a:t> When students are given access to pedagogical spaces and learning opportunities for experimenting with different ways to make meaning, they are drawing on the stuff of everyday social interaction to rethink the shape of written academic knowledge. But this process of rethinking what is possible in academic writing is not without its challenges and failures. </a:t>
            </a:r>
          </a:p>
          <a:p>
            <a:pPr indent="457200" lvl="0" rtl="0">
              <a:spcBef>
                <a:spcPts val="0"/>
              </a:spcBef>
              <a:buNone/>
            </a:pPr>
            <a:r>
              <a:rPr i="1" lang="en" sz="1200">
                <a:latin typeface="Droid Serif"/>
                <a:ea typeface="Droid Serif"/>
                <a:cs typeface="Droid Serif"/>
                <a:sym typeface="Droid Serif"/>
              </a:rPr>
              <a:t>               </a:t>
            </a:r>
          </a:p>
        </p:txBody>
      </p:sp>
      <p:sp>
        <p:nvSpPr>
          <p:cNvPr id="205" name="Shape 205"/>
          <p:cNvSpPr txBox="1"/>
          <p:nvPr/>
        </p:nvSpPr>
        <p:spPr>
          <a:xfrm>
            <a:off x="3057300" y="2800975"/>
            <a:ext cx="4742400" cy="472800"/>
          </a:xfrm>
          <a:prstGeom prst="rect">
            <a:avLst/>
          </a:prstGeom>
          <a:noFill/>
          <a:ln>
            <a:noFill/>
          </a:ln>
        </p:spPr>
        <p:txBody>
          <a:bodyPr anchorCtr="0" anchor="t" bIns="91425" lIns="91425" rIns="91425" wrap="square" tIns="91425">
            <a:noAutofit/>
          </a:bodyPr>
          <a:lstStyle/>
          <a:p>
            <a:pPr lvl="0" rtl="0">
              <a:spcBef>
                <a:spcPts val="0"/>
              </a:spcBef>
              <a:buNone/>
            </a:pPr>
            <a:r>
              <a:rPr lang="en" sz="1200">
                <a:solidFill>
                  <a:schemeClr val="dk1"/>
                </a:solidFill>
                <a:latin typeface="Droid Serif"/>
                <a:ea typeface="Droid Serif"/>
                <a:cs typeface="Droid Serif"/>
                <a:sym typeface="Droid Serif"/>
              </a:rPr>
              <a:t>Tracey Bowen and Carl Whithaus,</a:t>
            </a:r>
            <a:r>
              <a:rPr i="1" lang="en" sz="1200">
                <a:solidFill>
                  <a:schemeClr val="dk1"/>
                </a:solidFill>
                <a:latin typeface="Droid Serif"/>
                <a:ea typeface="Droid Serif"/>
                <a:cs typeface="Droid Serif"/>
                <a:sym typeface="Droid Serif"/>
              </a:rPr>
              <a:t>“What Else Is Possible”: </a:t>
            </a:r>
          </a:p>
          <a:p>
            <a:pPr lvl="0" rtl="0">
              <a:spcBef>
                <a:spcPts val="0"/>
              </a:spcBef>
              <a:buNone/>
            </a:pPr>
            <a:r>
              <a:rPr i="1" lang="en" sz="1200">
                <a:solidFill>
                  <a:schemeClr val="dk1"/>
                </a:solidFill>
                <a:latin typeface="Droid Serif"/>
                <a:ea typeface="Droid Serif"/>
                <a:cs typeface="Droid Serif"/>
                <a:sym typeface="Droid Serif"/>
              </a:rPr>
              <a:t>Multimodal Composing and Genre in the Teaching of Writing.</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Shape 210"/>
          <p:cNvSpPr txBox="1"/>
          <p:nvPr/>
        </p:nvSpPr>
        <p:spPr>
          <a:xfrm>
            <a:off x="5150550" y="4777600"/>
            <a:ext cx="3961500" cy="302700"/>
          </a:xfrm>
          <a:prstGeom prst="rect">
            <a:avLst/>
          </a:prstGeom>
          <a:noFill/>
          <a:ln>
            <a:noFill/>
          </a:ln>
        </p:spPr>
        <p:txBody>
          <a:bodyPr anchorCtr="0" anchor="t" bIns="91425" lIns="91425" rIns="91425" wrap="square" tIns="91425">
            <a:noAutofit/>
          </a:bodyPr>
          <a:lstStyle/>
          <a:p>
            <a:pPr lvl="0" rtl="0">
              <a:spcBef>
                <a:spcPts val="0"/>
              </a:spcBef>
              <a:buNone/>
            </a:pPr>
            <a:r>
              <a:rPr b="1" lang="en" sz="1100">
                <a:solidFill>
                  <a:srgbClr val="666666"/>
                </a:solidFill>
              </a:rPr>
              <a:t>Ben Spanbock. UCB College Writing Programs, 2015</a:t>
            </a:r>
          </a:p>
        </p:txBody>
      </p:sp>
      <p:sp>
        <p:nvSpPr>
          <p:cNvPr id="211" name="Shape 211"/>
          <p:cNvSpPr txBox="1"/>
          <p:nvPr/>
        </p:nvSpPr>
        <p:spPr>
          <a:xfrm>
            <a:off x="359075" y="494750"/>
            <a:ext cx="8572500" cy="1713900"/>
          </a:xfrm>
          <a:prstGeom prst="rect">
            <a:avLst/>
          </a:prstGeom>
          <a:noFill/>
          <a:ln>
            <a:noFill/>
          </a:ln>
        </p:spPr>
        <p:txBody>
          <a:bodyPr anchorCtr="0" anchor="t" bIns="91425" lIns="91425" rIns="91425" wrap="square" tIns="91425">
            <a:noAutofit/>
          </a:bodyPr>
          <a:lstStyle/>
          <a:p>
            <a:pPr lvl="0" rtl="0">
              <a:spcBef>
                <a:spcPts val="0"/>
              </a:spcBef>
              <a:buNone/>
            </a:pPr>
            <a:r>
              <a:rPr b="1" lang="en" sz="2000">
                <a:latin typeface="Droid Serif"/>
                <a:ea typeface="Droid Serif"/>
                <a:cs typeface="Droid Serif"/>
                <a:sym typeface="Droid Serif"/>
              </a:rPr>
              <a:t>Critical Questions:</a:t>
            </a:r>
          </a:p>
          <a:p>
            <a:pPr lvl="0" rtl="0">
              <a:spcBef>
                <a:spcPts val="0"/>
              </a:spcBef>
              <a:buNone/>
            </a:pPr>
            <a:r>
              <a:t/>
            </a:r>
            <a:endParaRPr b="1">
              <a:latin typeface="Droid Serif"/>
              <a:ea typeface="Droid Serif"/>
              <a:cs typeface="Droid Serif"/>
              <a:sym typeface="Droid Serif"/>
            </a:endParaRPr>
          </a:p>
          <a:p>
            <a:pPr indent="0" lvl="0" marL="0" rtl="0">
              <a:spcBef>
                <a:spcPts val="0"/>
              </a:spcBef>
              <a:buNone/>
            </a:pPr>
            <a:r>
              <a:rPr lang="en" sz="2000">
                <a:solidFill>
                  <a:schemeClr val="dk1"/>
                </a:solidFill>
                <a:latin typeface="Droid Serif"/>
                <a:ea typeface="Droid Serif"/>
                <a:cs typeface="Droid Serif"/>
                <a:sym typeface="Droid Serif"/>
              </a:rPr>
              <a:t>1)    What are the respective strengths of F2F and online					 communication respectively?</a:t>
            </a:r>
          </a:p>
          <a:p>
            <a:pPr indent="0" lvl="0" marL="0" rtl="0">
              <a:spcBef>
                <a:spcPts val="0"/>
              </a:spcBef>
              <a:buNone/>
            </a:pPr>
            <a:r>
              <a:t/>
            </a:r>
            <a:endParaRPr sz="2000">
              <a:solidFill>
                <a:schemeClr val="dk1"/>
              </a:solidFill>
              <a:latin typeface="Droid Serif"/>
              <a:ea typeface="Droid Serif"/>
              <a:cs typeface="Droid Serif"/>
              <a:sym typeface="Droid Serif"/>
            </a:endParaRPr>
          </a:p>
          <a:p>
            <a:pPr indent="0" lvl="0" marL="0" rtl="0">
              <a:spcBef>
                <a:spcPts val="0"/>
              </a:spcBef>
              <a:buNone/>
            </a:pPr>
            <a:r>
              <a:rPr lang="en" sz="2000">
                <a:solidFill>
                  <a:schemeClr val="dk1"/>
                </a:solidFill>
                <a:latin typeface="Droid Serif"/>
                <a:ea typeface="Droid Serif"/>
                <a:cs typeface="Droid Serif"/>
                <a:sym typeface="Droid Serif"/>
              </a:rPr>
              <a:t>2)     What </a:t>
            </a:r>
            <a:r>
              <a:rPr i="1" lang="en" sz="2000">
                <a:solidFill>
                  <a:schemeClr val="dk1"/>
                </a:solidFill>
                <a:latin typeface="Droid Serif"/>
                <a:ea typeface="Droid Serif"/>
                <a:cs typeface="Droid Serif"/>
                <a:sym typeface="Droid Serif"/>
              </a:rPr>
              <a:t>is</a:t>
            </a:r>
            <a:r>
              <a:rPr lang="en" sz="2000">
                <a:solidFill>
                  <a:schemeClr val="dk1"/>
                </a:solidFill>
                <a:latin typeface="Droid Serif"/>
                <a:ea typeface="Droid Serif"/>
                <a:cs typeface="Droid Serif"/>
                <a:sym typeface="Droid Serif"/>
              </a:rPr>
              <a:t> the intended educational purpose of my blending?</a:t>
            </a:r>
          </a:p>
          <a:p>
            <a:pPr lvl="0" rtl="0">
              <a:spcBef>
                <a:spcPts val="0"/>
              </a:spcBef>
              <a:buNone/>
            </a:pPr>
            <a:r>
              <a:t/>
            </a:r>
            <a:endParaRPr sz="2000">
              <a:solidFill>
                <a:schemeClr val="dk1"/>
              </a:solidFill>
              <a:latin typeface="Droid Serif"/>
              <a:ea typeface="Droid Serif"/>
              <a:cs typeface="Droid Serif"/>
              <a:sym typeface="Droid Serif"/>
            </a:endParaRPr>
          </a:p>
          <a:p>
            <a:pPr lvl="0" rtl="0">
              <a:spcBef>
                <a:spcPts val="0"/>
              </a:spcBef>
              <a:buNone/>
            </a:pPr>
            <a:r>
              <a:rPr lang="en" sz="2000">
                <a:solidFill>
                  <a:schemeClr val="dk1"/>
                </a:solidFill>
                <a:latin typeface="Droid Serif"/>
                <a:ea typeface="Droid Serif"/>
                <a:cs typeface="Droid Serif"/>
                <a:sym typeface="Droid Serif"/>
              </a:rPr>
              <a:t>3)     Is my approach to blending built to maximize student success?</a:t>
            </a:r>
          </a:p>
          <a:p>
            <a:pPr lvl="0" rtl="0">
              <a:spcBef>
                <a:spcPts val="0"/>
              </a:spcBef>
              <a:buNone/>
            </a:pPr>
            <a:r>
              <a:t/>
            </a:r>
            <a:endParaRPr sz="2000">
              <a:solidFill>
                <a:schemeClr val="dk1"/>
              </a:solidFill>
              <a:latin typeface="Droid Serif"/>
              <a:ea typeface="Droid Serif"/>
              <a:cs typeface="Droid Serif"/>
              <a:sym typeface="Droid Serif"/>
            </a:endParaRPr>
          </a:p>
          <a:p>
            <a:pPr lvl="0" rtl="0">
              <a:spcBef>
                <a:spcPts val="0"/>
              </a:spcBef>
              <a:buNone/>
            </a:pPr>
            <a:r>
              <a:rPr lang="en" sz="2000">
                <a:solidFill>
                  <a:srgbClr val="8E7CC3"/>
                </a:solidFill>
                <a:latin typeface="Droid Serif"/>
                <a:ea typeface="Droid Serif"/>
                <a:cs typeface="Droid Serif"/>
                <a:sym typeface="Droid Serif"/>
              </a:rPr>
              <a:t>4)     What role should the instructor play in developing (?) blended		  course content?</a:t>
            </a:r>
          </a:p>
          <a:p>
            <a:pPr lvl="0" rtl="0">
              <a:spcBef>
                <a:spcPts val="0"/>
              </a:spcBef>
              <a:buNone/>
            </a:pPr>
            <a:r>
              <a:t/>
            </a:r>
            <a:endParaRPr sz="2000">
              <a:solidFill>
                <a:srgbClr val="8E7CC3"/>
              </a:solidFill>
              <a:latin typeface="Droid Serif"/>
              <a:ea typeface="Droid Serif"/>
              <a:cs typeface="Droid Serif"/>
              <a:sym typeface="Droid Serif"/>
            </a:endParaRPr>
          </a:p>
          <a:p>
            <a:pPr lvl="0" rtl="0">
              <a:spcBef>
                <a:spcPts val="0"/>
              </a:spcBef>
              <a:buNone/>
            </a:pPr>
            <a:r>
              <a:rPr lang="en" sz="2000">
                <a:solidFill>
                  <a:srgbClr val="8E7CC3"/>
                </a:solidFill>
                <a:latin typeface="Droid Serif"/>
                <a:ea typeface="Droid Serif"/>
                <a:cs typeface="Droid Serif"/>
                <a:sym typeface="Droid Serif"/>
              </a:rPr>
              <a:t>5) 	  What might active learning online look like?</a:t>
            </a:r>
          </a:p>
        </p:txBody>
      </p:sp>
      <p:sp>
        <p:nvSpPr>
          <p:cNvPr id="212" name="Shape 212"/>
          <p:cNvSpPr/>
          <p:nvPr/>
        </p:nvSpPr>
        <p:spPr>
          <a:xfrm>
            <a:off x="457200" y="211925"/>
            <a:ext cx="8229600" cy="50399"/>
          </a:xfrm>
          <a:prstGeom prst="rect">
            <a:avLst/>
          </a:prstGeom>
          <a:solidFill>
            <a:srgbClr val="4A86E8"/>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 name="Shape 39"/>
        <p:cNvGrpSpPr/>
        <p:nvPr/>
      </p:nvGrpSpPr>
      <p:grpSpPr>
        <a:xfrm>
          <a:off x="0" y="0"/>
          <a:ext cx="0" cy="0"/>
          <a:chOff x="0" y="0"/>
          <a:chExt cx="0" cy="0"/>
        </a:xfrm>
      </p:grpSpPr>
      <p:sp>
        <p:nvSpPr>
          <p:cNvPr id="40" name="Shape 40"/>
          <p:cNvSpPr/>
          <p:nvPr/>
        </p:nvSpPr>
        <p:spPr>
          <a:xfrm>
            <a:off x="914400" y="512675"/>
            <a:ext cx="8229600" cy="50399"/>
          </a:xfrm>
          <a:prstGeom prst="rect">
            <a:avLst/>
          </a:prstGeom>
          <a:solidFill>
            <a:srgbClr val="4A86E8"/>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41" name="Shape 41"/>
          <p:cNvSpPr txBox="1"/>
          <p:nvPr/>
        </p:nvSpPr>
        <p:spPr>
          <a:xfrm>
            <a:off x="5150550" y="4777600"/>
            <a:ext cx="3961500" cy="302700"/>
          </a:xfrm>
          <a:prstGeom prst="rect">
            <a:avLst/>
          </a:prstGeom>
          <a:noFill/>
          <a:ln>
            <a:noFill/>
          </a:ln>
        </p:spPr>
        <p:txBody>
          <a:bodyPr anchorCtr="0" anchor="t" bIns="91425" lIns="91425" rIns="91425" wrap="square" tIns="91425">
            <a:noAutofit/>
          </a:bodyPr>
          <a:lstStyle/>
          <a:p>
            <a:pPr lvl="0" rtl="0">
              <a:spcBef>
                <a:spcPts val="0"/>
              </a:spcBef>
              <a:buNone/>
            </a:pPr>
            <a:r>
              <a:rPr b="1" lang="en" sz="1100">
                <a:solidFill>
                  <a:srgbClr val="666666"/>
                </a:solidFill>
              </a:rPr>
              <a:t>Ben Spanbock. UCB College Writing Programs, 2015</a:t>
            </a:r>
          </a:p>
        </p:txBody>
      </p:sp>
      <p:sp>
        <p:nvSpPr>
          <p:cNvPr id="42" name="Shape 42"/>
          <p:cNvSpPr txBox="1"/>
          <p:nvPr/>
        </p:nvSpPr>
        <p:spPr>
          <a:xfrm>
            <a:off x="2287850" y="132800"/>
            <a:ext cx="6694200" cy="348900"/>
          </a:xfrm>
          <a:prstGeom prst="rect">
            <a:avLst/>
          </a:prstGeom>
          <a:noFill/>
          <a:ln>
            <a:noFill/>
          </a:ln>
        </p:spPr>
        <p:txBody>
          <a:bodyPr anchorCtr="0" anchor="t" bIns="91425" lIns="91425" rIns="91425" wrap="square" tIns="91425">
            <a:noAutofit/>
          </a:bodyPr>
          <a:lstStyle/>
          <a:p>
            <a:pPr lvl="0" rtl="0">
              <a:spcBef>
                <a:spcPts val="0"/>
              </a:spcBef>
              <a:buNone/>
            </a:pPr>
            <a:r>
              <a:rPr b="1" lang="en" sz="1800">
                <a:latin typeface="Droid Serif"/>
                <a:ea typeface="Droid Serif"/>
                <a:cs typeface="Droid Serif"/>
                <a:sym typeface="Droid Serif"/>
              </a:rPr>
              <a:t>Part 1: Blending Instruction by Creating Course Pages</a:t>
            </a:r>
          </a:p>
        </p:txBody>
      </p:sp>
      <p:sp>
        <p:nvSpPr>
          <p:cNvPr id="43" name="Shape 43"/>
          <p:cNvSpPr txBox="1"/>
          <p:nvPr/>
        </p:nvSpPr>
        <p:spPr>
          <a:xfrm>
            <a:off x="485500" y="788050"/>
            <a:ext cx="8197199" cy="1090499"/>
          </a:xfrm>
          <a:prstGeom prst="rect">
            <a:avLst/>
          </a:prstGeom>
          <a:noFill/>
          <a:ln>
            <a:noFill/>
          </a:ln>
        </p:spPr>
        <p:txBody>
          <a:bodyPr anchorCtr="0" anchor="t" bIns="91425" lIns="91425" rIns="91425" wrap="square" tIns="91425">
            <a:noAutofit/>
          </a:bodyPr>
          <a:lstStyle/>
          <a:p>
            <a:pPr lvl="0" rtl="0">
              <a:spcBef>
                <a:spcPts val="0"/>
              </a:spcBef>
              <a:buNone/>
            </a:pPr>
            <a:r>
              <a:rPr lang="en" sz="1800">
                <a:latin typeface="Droid Serif"/>
                <a:ea typeface="Droid Serif"/>
                <a:cs typeface="Droid Serif"/>
                <a:sym typeface="Droid Serif"/>
              </a:rPr>
              <a:t>“</a:t>
            </a:r>
            <a:r>
              <a:rPr lang="en" sz="1800">
                <a:solidFill>
                  <a:schemeClr val="dk1"/>
                </a:solidFill>
                <a:latin typeface="Droid Serif"/>
                <a:ea typeface="Droid Serif"/>
                <a:cs typeface="Droid Serif"/>
                <a:sym typeface="Droid Serif"/>
              </a:rPr>
              <a:t>Blended learning is the thoughtful fusion of face-to-face and online learning experiences. The basic principle is that face-to-face oral communication and online written communication are optimally integrated such that the strengths of each are blended into a unique learning experience congruent with the context and intended educational purpose.”</a:t>
            </a:r>
          </a:p>
          <a:p>
            <a:pPr lvl="0" rtl="0">
              <a:spcBef>
                <a:spcPts val="0"/>
              </a:spcBef>
              <a:buNone/>
            </a:pPr>
            <a:r>
              <a:t/>
            </a:r>
            <a:endParaRPr sz="1800">
              <a:solidFill>
                <a:schemeClr val="dk1"/>
              </a:solidFill>
              <a:latin typeface="Droid Serif"/>
              <a:ea typeface="Droid Serif"/>
              <a:cs typeface="Droid Serif"/>
              <a:sym typeface="Droid Serif"/>
            </a:endParaRPr>
          </a:p>
          <a:p>
            <a:pPr indent="457200" lvl="0" marL="1371600" rtl="0">
              <a:spcBef>
                <a:spcPts val="0"/>
              </a:spcBef>
              <a:buNone/>
            </a:pPr>
            <a:r>
              <a:rPr lang="en">
                <a:solidFill>
                  <a:schemeClr val="dk1"/>
                </a:solidFill>
                <a:latin typeface="Droid Serif"/>
                <a:ea typeface="Droid Serif"/>
                <a:cs typeface="Droid Serif"/>
                <a:sym typeface="Droid Serif"/>
              </a:rPr>
              <a:t>Garrison and Vaughn, </a:t>
            </a:r>
            <a:r>
              <a:rPr i="1" lang="en">
                <a:solidFill>
                  <a:schemeClr val="dk1"/>
                </a:solidFill>
                <a:latin typeface="Droid Serif"/>
                <a:ea typeface="Droid Serif"/>
                <a:cs typeface="Droid Serif"/>
                <a:sym typeface="Droid Serif"/>
              </a:rPr>
              <a:t>Blended Learning in Higher Education</a:t>
            </a:r>
          </a:p>
        </p:txBody>
      </p:sp>
      <p:sp>
        <p:nvSpPr>
          <p:cNvPr id="44" name="Shape 44"/>
          <p:cNvSpPr txBox="1"/>
          <p:nvPr/>
        </p:nvSpPr>
        <p:spPr>
          <a:xfrm>
            <a:off x="485500" y="3363325"/>
            <a:ext cx="7507799" cy="472800"/>
          </a:xfrm>
          <a:prstGeom prst="rect">
            <a:avLst/>
          </a:prstGeom>
          <a:noFill/>
          <a:ln>
            <a:noFill/>
          </a:ln>
        </p:spPr>
        <p:txBody>
          <a:bodyPr anchorCtr="0" anchor="t" bIns="91425" lIns="91425" rIns="91425" wrap="square" tIns="91425">
            <a:noAutofit/>
          </a:bodyPr>
          <a:lstStyle/>
          <a:p>
            <a:pPr lvl="0" rtl="0">
              <a:spcBef>
                <a:spcPts val="0"/>
              </a:spcBef>
              <a:buNone/>
            </a:pPr>
            <a:r>
              <a:rPr lang="en" sz="1800">
                <a:latin typeface="Droid Serif"/>
                <a:ea typeface="Droid Serif"/>
                <a:cs typeface="Droid Serif"/>
                <a:sym typeface="Droid Serif"/>
              </a:rPr>
              <a:t>“The magic is in the mix”</a:t>
            </a:r>
            <a:r>
              <a:rPr lang="en">
                <a:latin typeface="Droid Serif"/>
                <a:ea typeface="Droid Serif"/>
                <a:cs typeface="Droid Serif"/>
                <a:sym typeface="Droid Serif"/>
              </a:rPr>
              <a:t> </a:t>
            </a:r>
          </a:p>
          <a:p>
            <a:pPr lvl="0" rtl="0">
              <a:spcBef>
                <a:spcPts val="0"/>
              </a:spcBef>
              <a:buNone/>
            </a:pPr>
            <a:r>
              <a:t/>
            </a:r>
            <a:endParaRPr>
              <a:latin typeface="Droid Serif"/>
              <a:ea typeface="Droid Serif"/>
              <a:cs typeface="Droid Serif"/>
              <a:sym typeface="Droid Serif"/>
            </a:endParaRPr>
          </a:p>
          <a:p>
            <a:pPr lvl="0">
              <a:spcBef>
                <a:spcPts val="0"/>
              </a:spcBef>
              <a:buNone/>
            </a:pPr>
            <a:r>
              <a:rPr lang="en">
                <a:latin typeface="Droid Serif"/>
                <a:ea typeface="Droid Serif"/>
                <a:cs typeface="Droid Serif"/>
                <a:sym typeface="Droid Serif"/>
              </a:rPr>
              <a:t>                                                                 Elliott Masie, </a:t>
            </a:r>
            <a:r>
              <a:rPr i="1" lang="en">
                <a:latin typeface="Droid Serif"/>
                <a:ea typeface="Droid Serif"/>
                <a:cs typeface="Droid Serif"/>
                <a:sym typeface="Droid Serif"/>
              </a:rPr>
              <a:t>The Blended Learning Imperative</a:t>
            </a:r>
            <a:r>
              <a:rPr lang="en">
                <a:latin typeface="Droid Serif"/>
                <a:ea typeface="Droid Serif"/>
                <a:cs typeface="Droid Serif"/>
                <a:sym typeface="Droid Serif"/>
              </a:rPr>
              <a:t> </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Shape 217"/>
          <p:cNvSpPr/>
          <p:nvPr/>
        </p:nvSpPr>
        <p:spPr>
          <a:xfrm>
            <a:off x="295775" y="764675"/>
            <a:ext cx="8526899" cy="3744000"/>
          </a:xfrm>
          <a:prstGeom prst="rect">
            <a:avLst/>
          </a:prstGeom>
          <a:solidFill>
            <a:srgbClr val="FFE599"/>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218" name="Shape 218"/>
          <p:cNvSpPr/>
          <p:nvPr/>
        </p:nvSpPr>
        <p:spPr>
          <a:xfrm>
            <a:off x="914400" y="512675"/>
            <a:ext cx="8229600" cy="50399"/>
          </a:xfrm>
          <a:prstGeom prst="rect">
            <a:avLst/>
          </a:prstGeom>
          <a:solidFill>
            <a:srgbClr val="4A86E8"/>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219" name="Shape 219"/>
          <p:cNvSpPr txBox="1"/>
          <p:nvPr/>
        </p:nvSpPr>
        <p:spPr>
          <a:xfrm>
            <a:off x="5321250" y="125800"/>
            <a:ext cx="3790799" cy="348900"/>
          </a:xfrm>
          <a:prstGeom prst="rect">
            <a:avLst/>
          </a:prstGeom>
          <a:noFill/>
          <a:ln>
            <a:noFill/>
          </a:ln>
        </p:spPr>
        <p:txBody>
          <a:bodyPr anchorCtr="0" anchor="t" bIns="91425" lIns="91425" rIns="91425" wrap="square" tIns="91425">
            <a:noAutofit/>
          </a:bodyPr>
          <a:lstStyle/>
          <a:p>
            <a:pPr lvl="0" rtl="0">
              <a:spcBef>
                <a:spcPts val="0"/>
              </a:spcBef>
              <a:buNone/>
            </a:pPr>
            <a:r>
              <a:rPr b="1" lang="en" sz="1800">
                <a:latin typeface="Droid Serif"/>
                <a:ea typeface="Droid Serif"/>
                <a:cs typeface="Droid Serif"/>
                <a:sym typeface="Droid Serif"/>
              </a:rPr>
              <a:t>     Part 3: Beyond Curating</a:t>
            </a:r>
          </a:p>
        </p:txBody>
      </p:sp>
      <p:sp>
        <p:nvSpPr>
          <p:cNvPr id="220" name="Shape 220"/>
          <p:cNvSpPr txBox="1"/>
          <p:nvPr/>
        </p:nvSpPr>
        <p:spPr>
          <a:xfrm>
            <a:off x="6871625" y="2155650"/>
            <a:ext cx="4482599" cy="522900"/>
          </a:xfrm>
          <a:prstGeom prst="rect">
            <a:avLst/>
          </a:prstGeom>
          <a:noFill/>
          <a:ln>
            <a:noFill/>
          </a:ln>
        </p:spPr>
        <p:txBody>
          <a:bodyPr anchorCtr="0" anchor="t" bIns="91425" lIns="91425" rIns="91425" wrap="square" tIns="91425">
            <a:noAutofit/>
          </a:bodyPr>
          <a:lstStyle/>
          <a:p>
            <a:pPr lvl="0" rtl="0">
              <a:spcBef>
                <a:spcPts val="0"/>
              </a:spcBef>
              <a:buNone/>
            </a:pPr>
            <a:r>
              <a:t/>
            </a:r>
            <a:endParaRPr/>
          </a:p>
        </p:txBody>
      </p:sp>
      <p:sp>
        <p:nvSpPr>
          <p:cNvPr id="221" name="Shape 221"/>
          <p:cNvSpPr txBox="1"/>
          <p:nvPr/>
        </p:nvSpPr>
        <p:spPr>
          <a:xfrm>
            <a:off x="5150550" y="4777600"/>
            <a:ext cx="3961500" cy="302700"/>
          </a:xfrm>
          <a:prstGeom prst="rect">
            <a:avLst/>
          </a:prstGeom>
          <a:noFill/>
          <a:ln>
            <a:noFill/>
          </a:ln>
        </p:spPr>
        <p:txBody>
          <a:bodyPr anchorCtr="0" anchor="t" bIns="91425" lIns="91425" rIns="91425" wrap="square" tIns="91425">
            <a:noAutofit/>
          </a:bodyPr>
          <a:lstStyle/>
          <a:p>
            <a:pPr lvl="0" rtl="0">
              <a:spcBef>
                <a:spcPts val="0"/>
              </a:spcBef>
              <a:buNone/>
            </a:pPr>
            <a:r>
              <a:rPr b="1" lang="en" sz="1100">
                <a:solidFill>
                  <a:srgbClr val="666666"/>
                </a:solidFill>
              </a:rPr>
              <a:t>Ben Spanbock. UCB College Writing Programs, 2015</a:t>
            </a:r>
          </a:p>
        </p:txBody>
      </p:sp>
      <p:sp>
        <p:nvSpPr>
          <p:cNvPr id="222" name="Shape 222"/>
          <p:cNvSpPr txBox="1"/>
          <p:nvPr/>
        </p:nvSpPr>
        <p:spPr>
          <a:xfrm>
            <a:off x="1265925" y="948200"/>
            <a:ext cx="6167999" cy="822300"/>
          </a:xfrm>
          <a:prstGeom prst="rect">
            <a:avLst/>
          </a:prstGeom>
          <a:noFill/>
          <a:ln>
            <a:noFill/>
          </a:ln>
        </p:spPr>
        <p:txBody>
          <a:bodyPr anchorCtr="0" anchor="t" bIns="91425" lIns="91425" rIns="91425" wrap="square" tIns="91425">
            <a:noAutofit/>
          </a:bodyPr>
          <a:lstStyle/>
          <a:p>
            <a:pPr lvl="0" rtl="0" algn="ctr">
              <a:spcBef>
                <a:spcPts val="0"/>
              </a:spcBef>
              <a:buNone/>
            </a:pPr>
            <a:r>
              <a:rPr lang="en" sz="2400">
                <a:latin typeface="Droid Serif"/>
                <a:ea typeface="Droid Serif"/>
                <a:cs typeface="Droid Serif"/>
                <a:sym typeface="Droid Serif"/>
              </a:rPr>
              <a:t>Decentering the instructor using the social blogging site tumblr.:</a:t>
            </a:r>
          </a:p>
        </p:txBody>
      </p:sp>
      <p:sp>
        <p:nvSpPr>
          <p:cNvPr id="223" name="Shape 223"/>
          <p:cNvSpPr txBox="1"/>
          <p:nvPr/>
        </p:nvSpPr>
        <p:spPr>
          <a:xfrm>
            <a:off x="1125375" y="1861175"/>
            <a:ext cx="6449099" cy="484799"/>
          </a:xfrm>
          <a:prstGeom prst="rect">
            <a:avLst/>
          </a:prstGeom>
          <a:noFill/>
          <a:ln>
            <a:noFill/>
          </a:ln>
        </p:spPr>
        <p:txBody>
          <a:bodyPr anchorCtr="0" anchor="t" bIns="91425" lIns="91425" rIns="91425" wrap="square" tIns="91425">
            <a:noAutofit/>
          </a:bodyPr>
          <a:lstStyle/>
          <a:p>
            <a:pPr lvl="0" rtl="0">
              <a:spcBef>
                <a:spcPts val="0"/>
              </a:spcBef>
              <a:buNone/>
            </a:pPr>
            <a:r>
              <a:t/>
            </a:r>
            <a:endParaRPr/>
          </a:p>
          <a:p>
            <a:pPr indent="-342900" lvl="0" marL="457200" rtl="0">
              <a:spcBef>
                <a:spcPts val="0"/>
              </a:spcBef>
              <a:buSzPct val="100000"/>
              <a:buFont typeface="Droid Serif"/>
              <a:buChar char="●"/>
            </a:pPr>
            <a:r>
              <a:rPr lang="en" sz="1800">
                <a:latin typeface="Droid Serif"/>
                <a:ea typeface="Droid Serif"/>
                <a:cs typeface="Droid Serif"/>
                <a:sym typeface="Droid Serif"/>
              </a:rPr>
              <a:t>Engage in mutlimodal writing to develop a “digital identity” related to the course</a:t>
            </a:r>
          </a:p>
          <a:p>
            <a:pPr indent="-342900" lvl="0" marL="457200" rtl="0">
              <a:spcBef>
                <a:spcPts val="0"/>
              </a:spcBef>
              <a:buSzPct val="100000"/>
              <a:buFont typeface="Droid Serif"/>
              <a:buChar char="●"/>
            </a:pPr>
            <a:r>
              <a:rPr lang="en" sz="1800">
                <a:latin typeface="Droid Serif"/>
                <a:ea typeface="Droid Serif"/>
                <a:cs typeface="Droid Serif"/>
                <a:sym typeface="Droid Serif"/>
              </a:rPr>
              <a:t>Create, receive, and share course content across a sustained, project based learning environment</a:t>
            </a:r>
          </a:p>
          <a:p>
            <a:pPr indent="-342900" lvl="0" marL="457200" rtl="0">
              <a:spcBef>
                <a:spcPts val="0"/>
              </a:spcBef>
              <a:buSzPct val="100000"/>
              <a:buFont typeface="Droid Serif"/>
              <a:buChar char="●"/>
            </a:pPr>
            <a:r>
              <a:rPr lang="en" sz="1800">
                <a:latin typeface="Droid Serif"/>
                <a:ea typeface="Droid Serif"/>
                <a:cs typeface="Droid Serif"/>
                <a:sym typeface="Droid Serif"/>
              </a:rPr>
              <a:t>Instructor positioned as a participant in the learning process</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27" name="Shape 227"/>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31" name="Shape 231"/>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35" name="Shape 235"/>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39" name="Shape 239"/>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43" name="Shape 243"/>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47" name="Shape 247"/>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51" name="Shape 251"/>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55" name="Shape 255"/>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59" name="Shape 259"/>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 name="Shape 48"/>
        <p:cNvGrpSpPr/>
        <p:nvPr/>
      </p:nvGrpSpPr>
      <p:grpSpPr>
        <a:xfrm>
          <a:off x="0" y="0"/>
          <a:ext cx="0" cy="0"/>
          <a:chOff x="0" y="0"/>
          <a:chExt cx="0" cy="0"/>
        </a:xfrm>
      </p:grpSpPr>
      <p:sp>
        <p:nvSpPr>
          <p:cNvPr id="49" name="Shape 49"/>
          <p:cNvSpPr/>
          <p:nvPr/>
        </p:nvSpPr>
        <p:spPr>
          <a:xfrm>
            <a:off x="914400" y="512675"/>
            <a:ext cx="8229600" cy="50399"/>
          </a:xfrm>
          <a:prstGeom prst="rect">
            <a:avLst/>
          </a:prstGeom>
          <a:solidFill>
            <a:srgbClr val="4A86E8"/>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50" name="Shape 50"/>
          <p:cNvSpPr txBox="1"/>
          <p:nvPr/>
        </p:nvSpPr>
        <p:spPr>
          <a:xfrm>
            <a:off x="5150550" y="4777600"/>
            <a:ext cx="3961500" cy="302700"/>
          </a:xfrm>
          <a:prstGeom prst="rect">
            <a:avLst/>
          </a:prstGeom>
          <a:noFill/>
          <a:ln>
            <a:noFill/>
          </a:ln>
        </p:spPr>
        <p:txBody>
          <a:bodyPr anchorCtr="0" anchor="t" bIns="91425" lIns="91425" rIns="91425" wrap="square" tIns="91425">
            <a:noAutofit/>
          </a:bodyPr>
          <a:lstStyle/>
          <a:p>
            <a:pPr lvl="0" rtl="0">
              <a:spcBef>
                <a:spcPts val="0"/>
              </a:spcBef>
              <a:buNone/>
            </a:pPr>
            <a:r>
              <a:rPr b="1" lang="en" sz="1100">
                <a:solidFill>
                  <a:srgbClr val="666666"/>
                </a:solidFill>
              </a:rPr>
              <a:t>Ben Spanbock. UCB College Writing Programs, 2015</a:t>
            </a:r>
          </a:p>
        </p:txBody>
      </p:sp>
      <p:sp>
        <p:nvSpPr>
          <p:cNvPr id="51" name="Shape 51"/>
          <p:cNvSpPr txBox="1"/>
          <p:nvPr/>
        </p:nvSpPr>
        <p:spPr>
          <a:xfrm>
            <a:off x="2287850" y="132800"/>
            <a:ext cx="6694200" cy="348900"/>
          </a:xfrm>
          <a:prstGeom prst="rect">
            <a:avLst/>
          </a:prstGeom>
          <a:noFill/>
          <a:ln>
            <a:noFill/>
          </a:ln>
        </p:spPr>
        <p:txBody>
          <a:bodyPr anchorCtr="0" anchor="t" bIns="91425" lIns="91425" rIns="91425" wrap="square" tIns="91425">
            <a:noAutofit/>
          </a:bodyPr>
          <a:lstStyle/>
          <a:p>
            <a:pPr lvl="0" rtl="0">
              <a:spcBef>
                <a:spcPts val="0"/>
              </a:spcBef>
              <a:buNone/>
            </a:pPr>
            <a:r>
              <a:rPr b="1" lang="en" sz="1800">
                <a:latin typeface="Droid Serif"/>
                <a:ea typeface="Droid Serif"/>
                <a:cs typeface="Droid Serif"/>
                <a:sym typeface="Droid Serif"/>
              </a:rPr>
              <a:t>Part 1: Blending Instruction by Creating Course Pages</a:t>
            </a:r>
          </a:p>
        </p:txBody>
      </p:sp>
      <p:sp>
        <p:nvSpPr>
          <p:cNvPr id="52" name="Shape 52"/>
          <p:cNvSpPr txBox="1"/>
          <p:nvPr/>
        </p:nvSpPr>
        <p:spPr>
          <a:xfrm>
            <a:off x="485500" y="788050"/>
            <a:ext cx="8197199" cy="1090499"/>
          </a:xfrm>
          <a:prstGeom prst="rect">
            <a:avLst/>
          </a:prstGeom>
          <a:noFill/>
          <a:ln>
            <a:noFill/>
          </a:ln>
        </p:spPr>
        <p:txBody>
          <a:bodyPr anchorCtr="0" anchor="t" bIns="91425" lIns="91425" rIns="91425" wrap="square" tIns="91425">
            <a:noAutofit/>
          </a:bodyPr>
          <a:lstStyle/>
          <a:p>
            <a:pPr lvl="0" rtl="0">
              <a:spcBef>
                <a:spcPts val="0"/>
              </a:spcBef>
              <a:buNone/>
            </a:pPr>
            <a:r>
              <a:rPr lang="en" sz="1800">
                <a:latin typeface="Droid Serif"/>
                <a:ea typeface="Droid Serif"/>
                <a:cs typeface="Droid Serif"/>
                <a:sym typeface="Droid Serif"/>
              </a:rPr>
              <a:t>“</a:t>
            </a:r>
            <a:r>
              <a:rPr lang="en" sz="1800">
                <a:solidFill>
                  <a:schemeClr val="dk1"/>
                </a:solidFill>
                <a:latin typeface="Droid Serif"/>
                <a:ea typeface="Droid Serif"/>
                <a:cs typeface="Droid Serif"/>
                <a:sym typeface="Droid Serif"/>
              </a:rPr>
              <a:t>Blended learning is the thoughtful fusion of face-to-face and online learning experiences. The basic principle is that face-to-face oral communication and online written communication are optimally integrated such that </a:t>
            </a:r>
            <a:r>
              <a:rPr lang="en" sz="1800" u="sng">
                <a:solidFill>
                  <a:schemeClr val="dk1"/>
                </a:solidFill>
                <a:latin typeface="Droid Serif"/>
                <a:ea typeface="Droid Serif"/>
                <a:cs typeface="Droid Serif"/>
                <a:sym typeface="Droid Serif"/>
              </a:rPr>
              <a:t>the strengths of each are blended into a unique learning experience congruent with the context and intended educational purpose</a:t>
            </a:r>
            <a:r>
              <a:rPr lang="en" sz="1800">
                <a:solidFill>
                  <a:schemeClr val="dk1"/>
                </a:solidFill>
                <a:latin typeface="Droid Serif"/>
                <a:ea typeface="Droid Serif"/>
                <a:cs typeface="Droid Serif"/>
                <a:sym typeface="Droid Serif"/>
              </a:rPr>
              <a:t>.”</a:t>
            </a:r>
          </a:p>
          <a:p>
            <a:pPr lvl="0" rtl="0">
              <a:spcBef>
                <a:spcPts val="0"/>
              </a:spcBef>
              <a:buNone/>
            </a:pPr>
            <a:r>
              <a:t/>
            </a:r>
            <a:endParaRPr sz="1800">
              <a:solidFill>
                <a:schemeClr val="dk1"/>
              </a:solidFill>
              <a:latin typeface="Droid Serif"/>
              <a:ea typeface="Droid Serif"/>
              <a:cs typeface="Droid Serif"/>
              <a:sym typeface="Droid Serif"/>
            </a:endParaRPr>
          </a:p>
          <a:p>
            <a:pPr indent="457200" lvl="0" marL="1371600" rtl="0">
              <a:spcBef>
                <a:spcPts val="0"/>
              </a:spcBef>
              <a:buNone/>
            </a:pPr>
            <a:r>
              <a:rPr lang="en">
                <a:solidFill>
                  <a:schemeClr val="dk1"/>
                </a:solidFill>
                <a:latin typeface="Droid Serif"/>
                <a:ea typeface="Droid Serif"/>
                <a:cs typeface="Droid Serif"/>
                <a:sym typeface="Droid Serif"/>
              </a:rPr>
              <a:t>Garrison and Vaughn, </a:t>
            </a:r>
            <a:r>
              <a:rPr i="1" lang="en">
                <a:solidFill>
                  <a:schemeClr val="dk1"/>
                </a:solidFill>
                <a:latin typeface="Droid Serif"/>
                <a:ea typeface="Droid Serif"/>
                <a:cs typeface="Droid Serif"/>
                <a:sym typeface="Droid Serif"/>
              </a:rPr>
              <a:t>Blended Learning in Higher Education</a:t>
            </a:r>
          </a:p>
        </p:txBody>
      </p:sp>
      <p:sp>
        <p:nvSpPr>
          <p:cNvPr id="53" name="Shape 53"/>
          <p:cNvSpPr txBox="1"/>
          <p:nvPr/>
        </p:nvSpPr>
        <p:spPr>
          <a:xfrm>
            <a:off x="485500" y="3363325"/>
            <a:ext cx="7507799" cy="472800"/>
          </a:xfrm>
          <a:prstGeom prst="rect">
            <a:avLst/>
          </a:prstGeom>
          <a:noFill/>
          <a:ln>
            <a:noFill/>
          </a:ln>
        </p:spPr>
        <p:txBody>
          <a:bodyPr anchorCtr="0" anchor="t" bIns="91425" lIns="91425" rIns="91425" wrap="square" tIns="91425">
            <a:noAutofit/>
          </a:bodyPr>
          <a:lstStyle/>
          <a:p>
            <a:pPr lvl="0" rtl="0">
              <a:spcBef>
                <a:spcPts val="0"/>
              </a:spcBef>
              <a:buNone/>
            </a:pPr>
            <a:r>
              <a:rPr lang="en" sz="1800">
                <a:latin typeface="Droid Serif"/>
                <a:ea typeface="Droid Serif"/>
                <a:cs typeface="Droid Serif"/>
                <a:sym typeface="Droid Serif"/>
              </a:rPr>
              <a:t>“The magic is in the mix”</a:t>
            </a:r>
            <a:r>
              <a:rPr lang="en">
                <a:latin typeface="Droid Serif"/>
                <a:ea typeface="Droid Serif"/>
                <a:cs typeface="Droid Serif"/>
                <a:sym typeface="Droid Serif"/>
              </a:rPr>
              <a:t> </a:t>
            </a:r>
          </a:p>
          <a:p>
            <a:pPr lvl="0" rtl="0">
              <a:spcBef>
                <a:spcPts val="0"/>
              </a:spcBef>
              <a:buNone/>
            </a:pPr>
            <a:r>
              <a:t/>
            </a:r>
            <a:endParaRPr>
              <a:latin typeface="Droid Serif"/>
              <a:ea typeface="Droid Serif"/>
              <a:cs typeface="Droid Serif"/>
              <a:sym typeface="Droid Serif"/>
            </a:endParaRPr>
          </a:p>
          <a:p>
            <a:pPr lvl="0" rtl="0">
              <a:spcBef>
                <a:spcPts val="0"/>
              </a:spcBef>
              <a:buNone/>
            </a:pPr>
            <a:r>
              <a:rPr lang="en">
                <a:latin typeface="Droid Serif"/>
                <a:ea typeface="Droid Serif"/>
                <a:cs typeface="Droid Serif"/>
                <a:sym typeface="Droid Serif"/>
              </a:rPr>
              <a:t>                                                                 Elliott Masie, </a:t>
            </a:r>
            <a:r>
              <a:rPr i="1" lang="en">
                <a:latin typeface="Droid Serif"/>
                <a:ea typeface="Droid Serif"/>
                <a:cs typeface="Droid Serif"/>
                <a:sym typeface="Droid Serif"/>
              </a:rPr>
              <a:t>The Blended Learning Imperative</a:t>
            </a:r>
            <a:r>
              <a:rPr lang="en">
                <a:latin typeface="Droid Serif"/>
                <a:ea typeface="Droid Serif"/>
                <a:cs typeface="Droid Serif"/>
                <a:sym typeface="Droid Serif"/>
              </a:rPr>
              <a:t> </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63" name="Shape 263"/>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67" name="Shape 267"/>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Shape 272"/>
          <p:cNvSpPr/>
          <p:nvPr/>
        </p:nvSpPr>
        <p:spPr>
          <a:xfrm>
            <a:off x="0" y="393275"/>
            <a:ext cx="9144000" cy="2626500"/>
          </a:xfrm>
          <a:prstGeom prst="rect">
            <a:avLst/>
          </a:prstGeom>
          <a:solidFill>
            <a:schemeClr val="lt2"/>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rtl="0">
              <a:spcBef>
                <a:spcPts val="0"/>
              </a:spcBef>
              <a:buNone/>
            </a:pPr>
            <a:r>
              <a:t/>
            </a:r>
            <a:endParaRPr/>
          </a:p>
        </p:txBody>
      </p:sp>
      <p:sp>
        <p:nvSpPr>
          <p:cNvPr id="273" name="Shape 273"/>
          <p:cNvSpPr txBox="1"/>
          <p:nvPr/>
        </p:nvSpPr>
        <p:spPr>
          <a:xfrm>
            <a:off x="5150550" y="4777600"/>
            <a:ext cx="3961500" cy="302700"/>
          </a:xfrm>
          <a:prstGeom prst="rect">
            <a:avLst/>
          </a:prstGeom>
          <a:noFill/>
          <a:ln>
            <a:noFill/>
          </a:ln>
        </p:spPr>
        <p:txBody>
          <a:bodyPr anchorCtr="0" anchor="t" bIns="91425" lIns="91425" rIns="91425" wrap="square" tIns="91425">
            <a:noAutofit/>
          </a:bodyPr>
          <a:lstStyle/>
          <a:p>
            <a:pPr lvl="0" rtl="0">
              <a:spcBef>
                <a:spcPts val="0"/>
              </a:spcBef>
              <a:buNone/>
            </a:pPr>
            <a:r>
              <a:rPr b="1" lang="en" sz="1100">
                <a:solidFill>
                  <a:srgbClr val="666666"/>
                </a:solidFill>
              </a:rPr>
              <a:t>Ben Spanbock. UCB College Writing Programs, 2015</a:t>
            </a:r>
          </a:p>
        </p:txBody>
      </p:sp>
      <p:sp>
        <p:nvSpPr>
          <p:cNvPr id="274" name="Shape 274"/>
          <p:cNvSpPr txBox="1"/>
          <p:nvPr/>
        </p:nvSpPr>
        <p:spPr>
          <a:xfrm>
            <a:off x="2918575" y="0"/>
            <a:ext cx="3110400" cy="434400"/>
          </a:xfrm>
          <a:prstGeom prst="rect">
            <a:avLst/>
          </a:prstGeom>
          <a:noFill/>
          <a:ln>
            <a:noFill/>
          </a:ln>
        </p:spPr>
        <p:txBody>
          <a:bodyPr anchorCtr="0" anchor="t" bIns="91425" lIns="91425" rIns="91425" wrap="square" tIns="91425">
            <a:noAutofit/>
          </a:bodyPr>
          <a:lstStyle/>
          <a:p>
            <a:pPr lvl="0" rtl="0">
              <a:spcBef>
                <a:spcPts val="0"/>
              </a:spcBef>
              <a:buNone/>
            </a:pPr>
            <a:r>
              <a:rPr b="1" lang="en" sz="1800">
                <a:latin typeface="Droid Serif"/>
                <a:ea typeface="Droid Serif"/>
                <a:cs typeface="Droid Serif"/>
                <a:sym typeface="Droid Serif"/>
              </a:rPr>
              <a:t>From Start to Present:</a:t>
            </a:r>
          </a:p>
        </p:txBody>
      </p:sp>
      <p:pic>
        <p:nvPicPr>
          <p:cNvPr descr="webpage scrnsht 1.png" id="275" name="Shape 275"/>
          <p:cNvPicPr preferRelativeResize="0"/>
          <p:nvPr/>
        </p:nvPicPr>
        <p:blipFill>
          <a:blip r:embed="rId3">
            <a:alphaModFix/>
          </a:blip>
          <a:stretch>
            <a:fillRect/>
          </a:stretch>
        </p:blipFill>
        <p:spPr>
          <a:xfrm>
            <a:off x="302674" y="1110587"/>
            <a:ext cx="3836176" cy="3446725"/>
          </a:xfrm>
          <a:prstGeom prst="rect">
            <a:avLst/>
          </a:prstGeom>
          <a:noFill/>
          <a:ln cap="flat" cmpd="sng" w="19050">
            <a:solidFill>
              <a:schemeClr val="dk2"/>
            </a:solidFill>
            <a:prstDash val="solid"/>
            <a:round/>
            <a:headEnd len="med" w="med" type="none"/>
            <a:tailEnd len="med" w="med" type="none"/>
          </a:ln>
        </p:spPr>
      </p:pic>
      <p:pic>
        <p:nvPicPr>
          <p:cNvPr descr="tumblr scrnsht 1.png" id="276" name="Shape 276"/>
          <p:cNvPicPr preferRelativeResize="0"/>
          <p:nvPr/>
        </p:nvPicPr>
        <p:blipFill>
          <a:blip r:embed="rId4">
            <a:alphaModFix/>
          </a:blip>
          <a:stretch>
            <a:fillRect/>
          </a:stretch>
        </p:blipFill>
        <p:spPr>
          <a:xfrm>
            <a:off x="4345325" y="1648862"/>
            <a:ext cx="4610072" cy="2160299"/>
          </a:xfrm>
          <a:prstGeom prst="rect">
            <a:avLst/>
          </a:prstGeom>
          <a:noFill/>
          <a:ln cap="flat" cmpd="sng" w="19050">
            <a:solidFill>
              <a:schemeClr val="dk2"/>
            </a:solidFill>
            <a:prstDash val="solid"/>
            <a:round/>
            <a:headEnd len="med" w="med" type="none"/>
            <a:tailEnd len="med" w="med" type="none"/>
          </a:ln>
        </p:spPr>
      </p:pic>
      <p:sp>
        <p:nvSpPr>
          <p:cNvPr id="277" name="Shape 277"/>
          <p:cNvSpPr/>
          <p:nvPr/>
        </p:nvSpPr>
        <p:spPr>
          <a:xfrm>
            <a:off x="302675" y="460375"/>
            <a:ext cx="8229600" cy="50399"/>
          </a:xfrm>
          <a:prstGeom prst="rect">
            <a:avLst/>
          </a:prstGeom>
          <a:solidFill>
            <a:srgbClr val="4A86E8"/>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Shape 282"/>
          <p:cNvSpPr txBox="1"/>
          <p:nvPr/>
        </p:nvSpPr>
        <p:spPr>
          <a:xfrm>
            <a:off x="400900" y="84450"/>
            <a:ext cx="8229600" cy="472800"/>
          </a:xfrm>
          <a:prstGeom prst="rect">
            <a:avLst/>
          </a:prstGeom>
          <a:noFill/>
          <a:ln>
            <a:noFill/>
          </a:ln>
        </p:spPr>
        <p:txBody>
          <a:bodyPr anchorCtr="0" anchor="t" bIns="91425" lIns="91425" rIns="91425" wrap="square" tIns="91425">
            <a:noAutofit/>
          </a:bodyPr>
          <a:lstStyle/>
          <a:p>
            <a:pPr lvl="0" rtl="0">
              <a:spcBef>
                <a:spcPts val="0"/>
              </a:spcBef>
              <a:buClr>
                <a:schemeClr val="dk1"/>
              </a:buClr>
              <a:buSzPct val="100000"/>
              <a:buFont typeface="Arial"/>
              <a:buNone/>
            </a:pPr>
            <a:r>
              <a:rPr b="1" lang="en" sz="1100">
                <a:solidFill>
                  <a:schemeClr val="dk1"/>
                </a:solidFill>
                <a:latin typeface="Droid Serif"/>
                <a:ea typeface="Droid Serif"/>
                <a:cs typeface="Droid Serif"/>
                <a:sym typeface="Droid Serif"/>
              </a:rPr>
              <a:t>Consulted Works:</a:t>
            </a:r>
          </a:p>
          <a:p>
            <a:pPr lvl="0" rtl="0">
              <a:spcBef>
                <a:spcPts val="0"/>
              </a:spcBef>
              <a:buClr>
                <a:schemeClr val="dk1"/>
              </a:buClr>
              <a:buFont typeface="Arial"/>
              <a:buNone/>
            </a:pPr>
            <a:r>
              <a:t/>
            </a:r>
            <a:endParaRPr sz="1100">
              <a:solidFill>
                <a:schemeClr val="dk1"/>
              </a:solidFill>
              <a:latin typeface="Droid Serif"/>
              <a:ea typeface="Droid Serif"/>
              <a:cs typeface="Droid Serif"/>
              <a:sym typeface="Droid Serif"/>
            </a:endParaRPr>
          </a:p>
          <a:p>
            <a:pPr lvl="0" rtl="0">
              <a:spcBef>
                <a:spcPts val="0"/>
              </a:spcBef>
              <a:buClr>
                <a:schemeClr val="dk1"/>
              </a:buClr>
              <a:buSzPct val="100000"/>
              <a:buFont typeface="Arial"/>
              <a:buNone/>
            </a:pPr>
            <a:r>
              <a:rPr lang="en" sz="1100">
                <a:solidFill>
                  <a:schemeClr val="dk1"/>
                </a:solidFill>
                <a:latin typeface="Droid Serif"/>
                <a:ea typeface="Droid Serif"/>
                <a:cs typeface="Droid Serif"/>
                <a:sym typeface="Droid Serif"/>
              </a:rPr>
              <a:t>Baepler, Paul, J.D. Walker, and Michelle Driessen. “It's Not About Seat Time: Blending, Flipping,and Efficiency in Active Learning Classrooms.” </a:t>
            </a:r>
            <a:r>
              <a:rPr i="1" lang="en" sz="1100">
                <a:solidFill>
                  <a:schemeClr val="dk1"/>
                </a:solidFill>
                <a:latin typeface="Droid Serif"/>
                <a:ea typeface="Droid Serif"/>
                <a:cs typeface="Droid Serif"/>
                <a:sym typeface="Droid Serif"/>
              </a:rPr>
              <a:t>Computers &amp; Education</a:t>
            </a:r>
            <a:r>
              <a:rPr lang="en" sz="1100">
                <a:solidFill>
                  <a:schemeClr val="dk1"/>
                </a:solidFill>
                <a:latin typeface="Droid Serif"/>
                <a:ea typeface="Droid Serif"/>
                <a:cs typeface="Droid Serif"/>
                <a:sym typeface="Droid Serif"/>
              </a:rPr>
              <a:t> 78 (2014) : 227–236. Print.</a:t>
            </a:r>
          </a:p>
          <a:p>
            <a:pPr lvl="0" rtl="0">
              <a:spcBef>
                <a:spcPts val="0"/>
              </a:spcBef>
              <a:buClr>
                <a:schemeClr val="dk1"/>
              </a:buClr>
              <a:buFont typeface="Arial"/>
              <a:buNone/>
            </a:pPr>
            <a:r>
              <a:t/>
            </a:r>
            <a:endParaRPr sz="1100">
              <a:solidFill>
                <a:schemeClr val="dk1"/>
              </a:solidFill>
              <a:latin typeface="Droid Serif"/>
              <a:ea typeface="Droid Serif"/>
              <a:cs typeface="Droid Serif"/>
              <a:sym typeface="Droid Serif"/>
            </a:endParaRPr>
          </a:p>
          <a:p>
            <a:pPr lvl="0" rtl="0">
              <a:spcBef>
                <a:spcPts val="0"/>
              </a:spcBef>
              <a:spcAft>
                <a:spcPts val="500"/>
              </a:spcAft>
              <a:buNone/>
            </a:pPr>
            <a:r>
              <a:rPr lang="en" sz="1100">
                <a:solidFill>
                  <a:schemeClr val="dk1"/>
                </a:solidFill>
                <a:latin typeface="Droid Serif"/>
                <a:ea typeface="Droid Serif"/>
                <a:cs typeface="Droid Serif"/>
                <a:sym typeface="Droid Serif"/>
              </a:rPr>
              <a:t>Brame, Cynthia. “Flipping the Classroom.” </a:t>
            </a:r>
            <a:r>
              <a:rPr i="1" lang="en" sz="1100">
                <a:solidFill>
                  <a:schemeClr val="dk1"/>
                </a:solidFill>
                <a:latin typeface="Droid Serif"/>
                <a:ea typeface="Droid Serif"/>
                <a:cs typeface="Droid Serif"/>
                <a:sym typeface="Droid Serif"/>
              </a:rPr>
              <a:t>Vanderbilt University Center for Teaching and Learning</a:t>
            </a:r>
            <a:r>
              <a:rPr lang="en" sz="1100">
                <a:solidFill>
                  <a:schemeClr val="dk1"/>
                </a:solidFill>
                <a:latin typeface="Droid Serif"/>
                <a:ea typeface="Droid Serif"/>
                <a:cs typeface="Droid Serif"/>
                <a:sym typeface="Droid Serif"/>
              </a:rPr>
              <a:t>. Vanderbilt University. </a:t>
            </a:r>
            <a:r>
              <a:rPr i="1" lang="en" sz="1100" u="sng">
                <a:solidFill>
                  <a:schemeClr val="hlink"/>
                </a:solidFill>
                <a:latin typeface="Droid Serif"/>
                <a:ea typeface="Droid Serif"/>
                <a:cs typeface="Droid Serif"/>
                <a:sym typeface="Droid Serif"/>
                <a:hlinkClick r:id="rId3"/>
              </a:rPr>
              <a:t>http://cft.vanderbilt.edu/guides-sub-pages/flipping-the-classroom</a:t>
            </a:r>
            <a:r>
              <a:rPr lang="en" sz="1100">
                <a:solidFill>
                  <a:schemeClr val="dk1"/>
                </a:solidFill>
                <a:latin typeface="Droid Serif"/>
                <a:ea typeface="Droid Serif"/>
                <a:cs typeface="Droid Serif"/>
                <a:sym typeface="Droid Serif"/>
              </a:rPr>
              <a:t>. 5.10.2015. Web.</a:t>
            </a:r>
          </a:p>
          <a:p>
            <a:pPr lvl="0" rtl="0">
              <a:spcBef>
                <a:spcPts val="0"/>
              </a:spcBef>
              <a:spcAft>
                <a:spcPts val="500"/>
              </a:spcAft>
              <a:buNone/>
            </a:pPr>
            <a:r>
              <a:t/>
            </a:r>
            <a:endParaRPr sz="1100">
              <a:solidFill>
                <a:schemeClr val="dk1"/>
              </a:solidFill>
              <a:latin typeface="Droid Serif"/>
              <a:ea typeface="Droid Serif"/>
              <a:cs typeface="Droid Serif"/>
              <a:sym typeface="Droid Serif"/>
            </a:endParaRPr>
          </a:p>
          <a:p>
            <a:pPr lvl="0" rtl="0">
              <a:spcBef>
                <a:spcPts val="0"/>
              </a:spcBef>
              <a:spcAft>
                <a:spcPts val="500"/>
              </a:spcAft>
              <a:buNone/>
            </a:pPr>
            <a:r>
              <a:rPr lang="en" sz="1100">
                <a:solidFill>
                  <a:schemeClr val="dk1"/>
                </a:solidFill>
                <a:latin typeface="Droid Serif"/>
                <a:ea typeface="Droid Serif"/>
                <a:cs typeface="Droid Serif"/>
                <a:sym typeface="Droid Serif"/>
              </a:rPr>
              <a:t>Bonwell, Charles. </a:t>
            </a:r>
            <a:r>
              <a:rPr i="1" lang="en" sz="1100">
                <a:solidFill>
                  <a:schemeClr val="dk1"/>
                </a:solidFill>
                <a:latin typeface="Droid Serif"/>
                <a:ea typeface="Droid Serif"/>
                <a:cs typeface="Droid Serif"/>
                <a:sym typeface="Droid Serif"/>
              </a:rPr>
              <a:t>Active Learning: Creating Excitement in the Classroom</a:t>
            </a:r>
            <a:r>
              <a:rPr lang="en" sz="1100">
                <a:solidFill>
                  <a:schemeClr val="dk1"/>
                </a:solidFill>
                <a:latin typeface="Droid Serif"/>
                <a:ea typeface="Droid Serif"/>
                <a:cs typeface="Droid Serif"/>
                <a:sym typeface="Droid Serif"/>
              </a:rPr>
              <a:t>. San Francisco: Jossey-Bass, 1991. Print.</a:t>
            </a:r>
          </a:p>
          <a:p>
            <a:pPr lvl="0" rtl="0">
              <a:spcBef>
                <a:spcPts val="0"/>
              </a:spcBef>
              <a:buNone/>
            </a:pPr>
            <a:r>
              <a:t/>
            </a:r>
            <a:endParaRPr sz="1100">
              <a:solidFill>
                <a:schemeClr val="dk1"/>
              </a:solidFill>
              <a:latin typeface="Droid Serif"/>
              <a:ea typeface="Droid Serif"/>
              <a:cs typeface="Droid Serif"/>
              <a:sym typeface="Droid Serif"/>
            </a:endParaRPr>
          </a:p>
          <a:p>
            <a:pPr indent="0" lvl="0" marL="0" rtl="0">
              <a:spcBef>
                <a:spcPts val="0"/>
              </a:spcBef>
              <a:buNone/>
            </a:pPr>
            <a:r>
              <a:rPr lang="en" sz="1100">
                <a:solidFill>
                  <a:schemeClr val="dk1"/>
                </a:solidFill>
                <a:latin typeface="Droid Serif"/>
                <a:ea typeface="Droid Serif"/>
                <a:cs typeface="Droid Serif"/>
                <a:sym typeface="Droid Serif"/>
              </a:rPr>
              <a:t>Bowen, Tracey, and Carl Whithaus. “‘What Else Is Possible’: Multimodal Composing and Genre in the Teaching of Writing.”</a:t>
            </a:r>
            <a:r>
              <a:rPr i="1" lang="en" sz="1100">
                <a:solidFill>
                  <a:schemeClr val="dk1"/>
                </a:solidFill>
                <a:latin typeface="Droid Serif"/>
                <a:ea typeface="Droid Serif"/>
                <a:cs typeface="Droid Serif"/>
                <a:sym typeface="Droid Serif"/>
              </a:rPr>
              <a:t> Multimodal Literacies and Emerging Genres</a:t>
            </a:r>
            <a:r>
              <a:rPr lang="en" sz="1100">
                <a:solidFill>
                  <a:schemeClr val="dk1"/>
                </a:solidFill>
                <a:latin typeface="Droid Serif"/>
                <a:ea typeface="Droid Serif"/>
                <a:cs typeface="Droid Serif"/>
                <a:sym typeface="Droid Serif"/>
              </a:rPr>
              <a:t>. Bowen and Whithaus, Eds. Pittsburgh, PA: University of Pittsburgh Press, 2013. Print.</a:t>
            </a:r>
          </a:p>
          <a:p>
            <a:pPr lvl="0" rtl="0">
              <a:spcBef>
                <a:spcPts val="0"/>
              </a:spcBef>
              <a:buNone/>
            </a:pPr>
            <a:r>
              <a:t/>
            </a:r>
            <a:endParaRPr sz="1100">
              <a:solidFill>
                <a:schemeClr val="dk1"/>
              </a:solidFill>
              <a:latin typeface="Droid Serif"/>
              <a:ea typeface="Droid Serif"/>
              <a:cs typeface="Droid Serif"/>
              <a:sym typeface="Droid Serif"/>
            </a:endParaRPr>
          </a:p>
          <a:p>
            <a:pPr lvl="0" rtl="0">
              <a:spcBef>
                <a:spcPts val="0"/>
              </a:spcBef>
              <a:spcAft>
                <a:spcPts val="500"/>
              </a:spcAft>
              <a:buNone/>
            </a:pPr>
            <a:r>
              <a:rPr lang="en" sz="1100">
                <a:solidFill>
                  <a:schemeClr val="dk1"/>
                </a:solidFill>
                <a:latin typeface="Droid Serif"/>
                <a:ea typeface="Droid Serif"/>
                <a:cs typeface="Droid Serif"/>
                <a:sym typeface="Droid Serif"/>
              </a:rPr>
              <a:t>Garrison, D. Randy and  Norman D. Vaughn.</a:t>
            </a:r>
            <a:r>
              <a:rPr i="1" lang="en" sz="1100">
                <a:solidFill>
                  <a:schemeClr val="dk1"/>
                </a:solidFill>
                <a:latin typeface="Droid Serif"/>
                <a:ea typeface="Droid Serif"/>
                <a:cs typeface="Droid Serif"/>
                <a:sym typeface="Droid Serif"/>
              </a:rPr>
              <a:t> Blended Learning in Higher Education: Framework, Principles, and Guidelines</a:t>
            </a:r>
            <a:r>
              <a:rPr lang="en" sz="1100">
                <a:solidFill>
                  <a:schemeClr val="dk1"/>
                </a:solidFill>
                <a:latin typeface="Droid Serif"/>
                <a:ea typeface="Droid Serif"/>
                <a:cs typeface="Droid Serif"/>
                <a:sym typeface="Droid Serif"/>
              </a:rPr>
              <a:t>. San Francisco: Jossey-Bass, 2008. Print.</a:t>
            </a:r>
          </a:p>
          <a:p>
            <a:pPr lvl="0" rtl="0">
              <a:spcBef>
                <a:spcPts val="0"/>
              </a:spcBef>
              <a:spcAft>
                <a:spcPts val="500"/>
              </a:spcAft>
              <a:buNone/>
            </a:pPr>
            <a:r>
              <a:t/>
            </a:r>
            <a:endParaRPr sz="1100">
              <a:solidFill>
                <a:schemeClr val="dk1"/>
              </a:solidFill>
              <a:latin typeface="Droid Serif"/>
              <a:ea typeface="Droid Serif"/>
              <a:cs typeface="Droid Serif"/>
              <a:sym typeface="Droid Serif"/>
            </a:endParaRPr>
          </a:p>
          <a:p>
            <a:pPr lvl="0" rtl="0">
              <a:spcBef>
                <a:spcPts val="0"/>
              </a:spcBef>
              <a:spcAft>
                <a:spcPts val="500"/>
              </a:spcAft>
              <a:buNone/>
            </a:pPr>
            <a:r>
              <a:rPr lang="en" sz="1100">
                <a:solidFill>
                  <a:schemeClr val="dk1"/>
                </a:solidFill>
                <a:latin typeface="Droid Serif"/>
                <a:ea typeface="Droid Serif"/>
                <a:cs typeface="Droid Serif"/>
                <a:sym typeface="Droid Serif"/>
              </a:rPr>
              <a:t>Kim, Min Kyu et al. “The Experience of Three Flipped Classrooms in an Urban University: An Exploration of	 Design Principles.” </a:t>
            </a:r>
            <a:r>
              <a:rPr i="1" lang="en" sz="1100">
                <a:solidFill>
                  <a:schemeClr val="dk1"/>
                </a:solidFill>
                <a:latin typeface="Droid Serif"/>
                <a:ea typeface="Droid Serif"/>
                <a:cs typeface="Droid Serif"/>
                <a:sym typeface="Droid Serif"/>
              </a:rPr>
              <a:t>Internet and Higher Education </a:t>
            </a:r>
            <a:r>
              <a:rPr lang="en" sz="1100">
                <a:solidFill>
                  <a:schemeClr val="dk1"/>
                </a:solidFill>
                <a:latin typeface="Droid Serif"/>
                <a:ea typeface="Droid Serif"/>
                <a:cs typeface="Droid Serif"/>
                <a:sym typeface="Droid Serif"/>
              </a:rPr>
              <a:t>22 (2014) : 37-50. Print.</a:t>
            </a:r>
          </a:p>
          <a:p>
            <a:pPr lvl="0" rtl="0">
              <a:spcBef>
                <a:spcPts val="0"/>
              </a:spcBef>
              <a:spcAft>
                <a:spcPts val="500"/>
              </a:spcAft>
              <a:buNone/>
            </a:pPr>
            <a:r>
              <a:t/>
            </a:r>
            <a:endParaRPr sz="1100">
              <a:solidFill>
                <a:schemeClr val="dk1"/>
              </a:solidFill>
              <a:latin typeface="Droid Serif"/>
              <a:ea typeface="Droid Serif"/>
              <a:cs typeface="Droid Serif"/>
              <a:sym typeface="Droid Serif"/>
            </a:endParaRPr>
          </a:p>
          <a:p>
            <a:pPr lvl="0" rtl="0">
              <a:spcBef>
                <a:spcPts val="0"/>
              </a:spcBef>
              <a:spcAft>
                <a:spcPts val="500"/>
              </a:spcAft>
              <a:buNone/>
            </a:pPr>
            <a:r>
              <a:rPr lang="en" sz="1100">
                <a:solidFill>
                  <a:schemeClr val="dk1"/>
                </a:solidFill>
                <a:latin typeface="Droid Serif"/>
                <a:ea typeface="Droid Serif"/>
                <a:cs typeface="Droid Serif"/>
                <a:sym typeface="Droid Serif"/>
              </a:rPr>
              <a:t>Masie, Elliott. “The Blended Learning Imperative.” </a:t>
            </a:r>
            <a:r>
              <a:rPr i="1" lang="en" sz="1100">
                <a:solidFill>
                  <a:schemeClr val="dk1"/>
                </a:solidFill>
                <a:latin typeface="Droid Serif"/>
                <a:ea typeface="Droid Serif"/>
                <a:cs typeface="Droid Serif"/>
                <a:sym typeface="Droid Serif"/>
              </a:rPr>
              <a:t>The Handbook of Blended Learning : Global Perspectives, Local Designs</a:t>
            </a:r>
            <a:r>
              <a:rPr lang="en" sz="1100">
                <a:solidFill>
                  <a:schemeClr val="dk1"/>
                </a:solidFill>
                <a:latin typeface="Droid Serif"/>
                <a:ea typeface="Droid Serif"/>
                <a:cs typeface="Droid Serif"/>
                <a:sym typeface="Droid Serif"/>
              </a:rPr>
              <a:t>. Ed. Bonk and Graham. San Francisco : Pfeiffer, 2006. Print.	 </a:t>
            </a:r>
          </a:p>
          <a:p>
            <a:pPr lvl="0" rtl="0">
              <a:spcBef>
                <a:spcPts val="0"/>
              </a:spcBef>
              <a:spcAft>
                <a:spcPts val="500"/>
              </a:spcAft>
              <a:buNone/>
            </a:pPr>
            <a:r>
              <a:t/>
            </a:r>
            <a:endParaRPr sz="1100">
              <a:solidFill>
                <a:schemeClr val="dk1"/>
              </a:solidFill>
              <a:latin typeface="Droid Serif"/>
              <a:ea typeface="Droid Serif"/>
              <a:cs typeface="Droid Serif"/>
              <a:sym typeface="Droid Serif"/>
            </a:endParaRPr>
          </a:p>
          <a:p>
            <a:pPr lvl="0" rtl="0">
              <a:lnSpc>
                <a:spcPct val="115000"/>
              </a:lnSpc>
              <a:spcBef>
                <a:spcPts val="0"/>
              </a:spcBef>
              <a:buNone/>
            </a:pPr>
            <a:r>
              <a:rPr lang="en" sz="1100">
                <a:solidFill>
                  <a:schemeClr val="dk1"/>
                </a:solidFill>
                <a:latin typeface="Droid Serif"/>
                <a:ea typeface="Droid Serif"/>
                <a:cs typeface="Droid Serif"/>
                <a:sym typeface="Droid Serif"/>
              </a:rPr>
              <a:t>Miller, Suzanne M. and Mary B. McVee.</a:t>
            </a:r>
            <a:r>
              <a:rPr i="1" lang="en" sz="1100">
                <a:solidFill>
                  <a:schemeClr val="dk1"/>
                </a:solidFill>
                <a:latin typeface="Droid Serif"/>
                <a:ea typeface="Droid Serif"/>
                <a:cs typeface="Droid Serif"/>
                <a:sym typeface="Droid Serif"/>
              </a:rPr>
              <a:t> Multimodal Composing in Classrooms : Learning and Teaching for the Digital World</a:t>
            </a:r>
            <a:r>
              <a:rPr lang="en" sz="1100">
                <a:solidFill>
                  <a:schemeClr val="dk1"/>
                </a:solidFill>
                <a:latin typeface="Droid Serif"/>
                <a:ea typeface="Droid Serif"/>
                <a:cs typeface="Droid Serif"/>
                <a:sym typeface="Droid Serif"/>
              </a:rPr>
              <a:t>. New York: Routledge, 2012. Print.</a:t>
            </a:r>
          </a:p>
          <a:p>
            <a:pPr lvl="0" rtl="0">
              <a:spcBef>
                <a:spcPts val="0"/>
              </a:spcBef>
              <a:spcAft>
                <a:spcPts val="500"/>
              </a:spcAft>
              <a:buNone/>
            </a:pPr>
            <a:r>
              <a:t/>
            </a:r>
            <a:endParaRPr sz="1100">
              <a:solidFill>
                <a:schemeClr val="dk1"/>
              </a:solidFill>
              <a:latin typeface="Droid Serif"/>
              <a:ea typeface="Droid Serif"/>
              <a:cs typeface="Droid Serif"/>
              <a:sym typeface="Droid Serif"/>
            </a:endParaRPr>
          </a:p>
          <a:p>
            <a:pPr lvl="0" rtl="0">
              <a:spcBef>
                <a:spcPts val="0"/>
              </a:spcBef>
              <a:spcAft>
                <a:spcPts val="500"/>
              </a:spcAft>
              <a:buClr>
                <a:schemeClr val="dk1"/>
              </a:buClr>
              <a:buFont typeface="Arial"/>
              <a:buNone/>
            </a:pPr>
            <a:r>
              <a:t/>
            </a:r>
            <a:endParaRPr sz="1100">
              <a:solidFill>
                <a:srgbClr val="222222"/>
              </a:solidFill>
              <a:latin typeface="Droid Serif"/>
              <a:ea typeface="Droid Serif"/>
              <a:cs typeface="Droid Serif"/>
              <a:sym typeface="Droid Serif"/>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 name="Shape 57"/>
        <p:cNvGrpSpPr/>
        <p:nvPr/>
      </p:nvGrpSpPr>
      <p:grpSpPr>
        <a:xfrm>
          <a:off x="0" y="0"/>
          <a:ext cx="0" cy="0"/>
          <a:chOff x="0" y="0"/>
          <a:chExt cx="0" cy="0"/>
        </a:xfrm>
      </p:grpSpPr>
      <p:sp>
        <p:nvSpPr>
          <p:cNvPr id="58" name="Shape 58"/>
          <p:cNvSpPr/>
          <p:nvPr/>
        </p:nvSpPr>
        <p:spPr>
          <a:xfrm>
            <a:off x="0" y="0"/>
            <a:ext cx="9144000" cy="2626500"/>
          </a:xfrm>
          <a:prstGeom prst="rect">
            <a:avLst/>
          </a:prstGeom>
          <a:solidFill>
            <a:schemeClr val="lt2"/>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rtl="0">
              <a:spcBef>
                <a:spcPts val="0"/>
              </a:spcBef>
              <a:buNone/>
            </a:pPr>
            <a:r>
              <a:t/>
            </a:r>
            <a:endParaRPr/>
          </a:p>
        </p:txBody>
      </p:sp>
      <p:sp>
        <p:nvSpPr>
          <p:cNvPr id="59" name="Shape 59"/>
          <p:cNvSpPr/>
          <p:nvPr/>
        </p:nvSpPr>
        <p:spPr>
          <a:xfrm>
            <a:off x="914400" y="512675"/>
            <a:ext cx="8229600" cy="50399"/>
          </a:xfrm>
          <a:prstGeom prst="rect">
            <a:avLst/>
          </a:prstGeom>
          <a:solidFill>
            <a:srgbClr val="4A86E8"/>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60" name="Shape 60"/>
          <p:cNvSpPr txBox="1"/>
          <p:nvPr/>
        </p:nvSpPr>
        <p:spPr>
          <a:xfrm>
            <a:off x="5150550" y="4777600"/>
            <a:ext cx="3961500" cy="302700"/>
          </a:xfrm>
          <a:prstGeom prst="rect">
            <a:avLst/>
          </a:prstGeom>
          <a:noFill/>
          <a:ln>
            <a:noFill/>
          </a:ln>
        </p:spPr>
        <p:txBody>
          <a:bodyPr anchorCtr="0" anchor="t" bIns="91425" lIns="91425" rIns="91425" wrap="square" tIns="91425">
            <a:noAutofit/>
          </a:bodyPr>
          <a:lstStyle/>
          <a:p>
            <a:pPr lvl="0" rtl="0">
              <a:spcBef>
                <a:spcPts val="0"/>
              </a:spcBef>
              <a:buNone/>
            </a:pPr>
            <a:r>
              <a:rPr b="1" lang="en" sz="1100">
                <a:solidFill>
                  <a:srgbClr val="666666"/>
                </a:solidFill>
              </a:rPr>
              <a:t>Ben Spanbock. UCB College Writing Programs, 2015</a:t>
            </a:r>
          </a:p>
        </p:txBody>
      </p:sp>
      <p:sp>
        <p:nvSpPr>
          <p:cNvPr id="61" name="Shape 61"/>
          <p:cNvSpPr txBox="1"/>
          <p:nvPr/>
        </p:nvSpPr>
        <p:spPr>
          <a:xfrm>
            <a:off x="2287850" y="132800"/>
            <a:ext cx="6694200" cy="348900"/>
          </a:xfrm>
          <a:prstGeom prst="rect">
            <a:avLst/>
          </a:prstGeom>
          <a:noFill/>
          <a:ln>
            <a:noFill/>
          </a:ln>
        </p:spPr>
        <p:txBody>
          <a:bodyPr anchorCtr="0" anchor="t" bIns="91425" lIns="91425" rIns="91425" wrap="square" tIns="91425">
            <a:noAutofit/>
          </a:bodyPr>
          <a:lstStyle/>
          <a:p>
            <a:pPr lvl="0" rtl="0">
              <a:spcBef>
                <a:spcPts val="0"/>
              </a:spcBef>
              <a:buNone/>
            </a:pPr>
            <a:r>
              <a:rPr b="1" lang="en" sz="1800">
                <a:latin typeface="Droid Serif"/>
                <a:ea typeface="Droid Serif"/>
                <a:cs typeface="Droid Serif"/>
                <a:sym typeface="Droid Serif"/>
              </a:rPr>
              <a:t>Part 1: Blending Instruction by Creating Course Pages</a:t>
            </a:r>
          </a:p>
        </p:txBody>
      </p:sp>
      <p:pic>
        <p:nvPicPr>
          <p:cNvPr descr="website scrnsht 2.png" id="62" name="Shape 62"/>
          <p:cNvPicPr preferRelativeResize="0"/>
          <p:nvPr/>
        </p:nvPicPr>
        <p:blipFill>
          <a:blip r:embed="rId3">
            <a:alphaModFix/>
          </a:blip>
          <a:stretch>
            <a:fillRect/>
          </a:stretch>
        </p:blipFill>
        <p:spPr>
          <a:xfrm>
            <a:off x="206225" y="763000"/>
            <a:ext cx="4196800" cy="3852800"/>
          </a:xfrm>
          <a:prstGeom prst="rect">
            <a:avLst/>
          </a:prstGeom>
          <a:noFill/>
          <a:ln cap="flat" cmpd="sng" w="19050">
            <a:solidFill>
              <a:schemeClr val="dk2"/>
            </a:solidFill>
            <a:prstDash val="solid"/>
            <a:round/>
            <a:headEnd len="med" w="med" type="none"/>
            <a:tailEnd len="med" w="med" type="none"/>
          </a:ln>
        </p:spPr>
      </p:pic>
      <p:pic>
        <p:nvPicPr>
          <p:cNvPr descr="ca webpage2.png" id="63" name="Shape 63"/>
          <p:cNvPicPr preferRelativeResize="0"/>
          <p:nvPr/>
        </p:nvPicPr>
        <p:blipFill>
          <a:blip r:embed="rId4">
            <a:alphaModFix/>
          </a:blip>
          <a:stretch>
            <a:fillRect/>
          </a:stretch>
        </p:blipFill>
        <p:spPr>
          <a:xfrm>
            <a:off x="4609675" y="1062925"/>
            <a:ext cx="4333499" cy="3425726"/>
          </a:xfrm>
          <a:prstGeom prst="rect">
            <a:avLst/>
          </a:prstGeom>
          <a:noFill/>
          <a:ln cap="flat" cmpd="sng" w="19050">
            <a:solidFill>
              <a:schemeClr val="dk2"/>
            </a:solidFill>
            <a:prstDash val="solid"/>
            <a:round/>
            <a:headEnd len="med" w="med" type="none"/>
            <a:tailEnd len="med" w="med" type="none"/>
          </a:ln>
        </p:spPr>
      </p:pic>
      <p:sp>
        <p:nvSpPr>
          <p:cNvPr id="64" name="Shape 64"/>
          <p:cNvSpPr txBox="1"/>
          <p:nvPr/>
        </p:nvSpPr>
        <p:spPr>
          <a:xfrm>
            <a:off x="5110900" y="648050"/>
            <a:ext cx="3832200" cy="348900"/>
          </a:xfrm>
          <a:prstGeom prst="rect">
            <a:avLst/>
          </a:prstGeom>
          <a:noFill/>
          <a:ln>
            <a:noFill/>
          </a:ln>
        </p:spPr>
        <p:txBody>
          <a:bodyPr anchorCtr="0" anchor="t" bIns="91425" lIns="91425" rIns="91425" wrap="square" tIns="91425">
            <a:noAutofit/>
          </a:bodyPr>
          <a:lstStyle/>
          <a:p>
            <a:pPr lvl="0">
              <a:spcBef>
                <a:spcPts val="0"/>
              </a:spcBef>
              <a:buNone/>
            </a:pPr>
            <a:r>
              <a:rPr lang="en" u="sng">
                <a:solidFill>
                  <a:schemeClr val="hlink"/>
                </a:solidFill>
                <a:latin typeface="Droid Serif"/>
                <a:ea typeface="Droid Serif"/>
                <a:cs typeface="Droid Serif"/>
                <a:sym typeface="Droid Serif"/>
                <a:hlinkClick r:id="rId5"/>
              </a:rPr>
              <a:t>www.benspanbock.net/californiacourse</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Shape 69"/>
          <p:cNvSpPr/>
          <p:nvPr/>
        </p:nvSpPr>
        <p:spPr>
          <a:xfrm>
            <a:off x="0" y="0"/>
            <a:ext cx="9144000" cy="2626500"/>
          </a:xfrm>
          <a:prstGeom prst="rect">
            <a:avLst/>
          </a:prstGeom>
          <a:solidFill>
            <a:schemeClr val="lt2"/>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rtl="0">
              <a:spcBef>
                <a:spcPts val="0"/>
              </a:spcBef>
              <a:buNone/>
            </a:pPr>
            <a:r>
              <a:t/>
            </a:r>
            <a:endParaRPr/>
          </a:p>
        </p:txBody>
      </p:sp>
      <p:pic>
        <p:nvPicPr>
          <p:cNvPr descr="ca webpage3.png" id="70" name="Shape 70"/>
          <p:cNvPicPr preferRelativeResize="0"/>
          <p:nvPr/>
        </p:nvPicPr>
        <p:blipFill>
          <a:blip r:embed="rId3">
            <a:alphaModFix/>
          </a:blip>
          <a:stretch>
            <a:fillRect/>
          </a:stretch>
        </p:blipFill>
        <p:spPr>
          <a:xfrm>
            <a:off x="142449" y="1033400"/>
            <a:ext cx="4003699" cy="3138525"/>
          </a:xfrm>
          <a:prstGeom prst="rect">
            <a:avLst/>
          </a:prstGeom>
          <a:noFill/>
          <a:ln cap="flat" cmpd="sng" w="19050">
            <a:solidFill>
              <a:schemeClr val="dk2"/>
            </a:solidFill>
            <a:prstDash val="solid"/>
            <a:round/>
            <a:headEnd len="med" w="med" type="none"/>
            <a:tailEnd len="med" w="med" type="none"/>
          </a:ln>
        </p:spPr>
      </p:pic>
      <p:pic>
        <p:nvPicPr>
          <p:cNvPr descr="ca webpage4.png" id="71" name="Shape 71"/>
          <p:cNvPicPr preferRelativeResize="0"/>
          <p:nvPr/>
        </p:nvPicPr>
        <p:blipFill>
          <a:blip r:embed="rId4">
            <a:alphaModFix/>
          </a:blip>
          <a:stretch>
            <a:fillRect/>
          </a:stretch>
        </p:blipFill>
        <p:spPr>
          <a:xfrm>
            <a:off x="6090300" y="185100"/>
            <a:ext cx="2745274" cy="2660425"/>
          </a:xfrm>
          <a:prstGeom prst="rect">
            <a:avLst/>
          </a:prstGeom>
          <a:noFill/>
          <a:ln cap="flat" cmpd="sng" w="19050">
            <a:solidFill>
              <a:schemeClr val="dk2"/>
            </a:solidFill>
            <a:prstDash val="solid"/>
            <a:round/>
            <a:headEnd len="med" w="med" type="none"/>
            <a:tailEnd len="med" w="med" type="none"/>
          </a:ln>
        </p:spPr>
      </p:pic>
      <p:pic>
        <p:nvPicPr>
          <p:cNvPr descr="ca webpage5.png" id="72" name="Shape 72"/>
          <p:cNvPicPr preferRelativeResize="0"/>
          <p:nvPr/>
        </p:nvPicPr>
        <p:blipFill>
          <a:blip r:embed="rId5">
            <a:alphaModFix/>
          </a:blip>
          <a:stretch>
            <a:fillRect/>
          </a:stretch>
        </p:blipFill>
        <p:spPr>
          <a:xfrm>
            <a:off x="4287525" y="3116724"/>
            <a:ext cx="4808148" cy="1947499"/>
          </a:xfrm>
          <a:prstGeom prst="rect">
            <a:avLst/>
          </a:prstGeom>
          <a:noFill/>
          <a:ln>
            <a:noFill/>
          </a:ln>
        </p:spPr>
      </p:pic>
      <p:sp>
        <p:nvSpPr>
          <p:cNvPr id="73" name="Shape 73"/>
          <p:cNvSpPr txBox="1"/>
          <p:nvPr/>
        </p:nvSpPr>
        <p:spPr>
          <a:xfrm>
            <a:off x="1735075" y="570625"/>
            <a:ext cx="1434300" cy="325200"/>
          </a:xfrm>
          <a:prstGeom prst="rect">
            <a:avLst/>
          </a:prstGeom>
          <a:noFill/>
          <a:ln>
            <a:noFill/>
          </a:ln>
        </p:spPr>
        <p:txBody>
          <a:bodyPr anchorCtr="0" anchor="t" bIns="91425" lIns="91425" rIns="91425" wrap="square" tIns="91425">
            <a:noAutofit/>
          </a:bodyPr>
          <a:lstStyle/>
          <a:p>
            <a:pPr lvl="0">
              <a:spcBef>
                <a:spcPts val="0"/>
              </a:spcBef>
              <a:buNone/>
            </a:pPr>
            <a:r>
              <a:rPr lang="en" sz="1800">
                <a:latin typeface="Droid Serif"/>
                <a:ea typeface="Droid Serif"/>
                <a:cs typeface="Droid Serif"/>
                <a:sym typeface="Droid Serif"/>
              </a:rPr>
              <a:t>Video:</a:t>
            </a:r>
          </a:p>
        </p:txBody>
      </p:sp>
      <p:sp>
        <p:nvSpPr>
          <p:cNvPr id="74" name="Shape 74"/>
          <p:cNvSpPr txBox="1"/>
          <p:nvPr/>
        </p:nvSpPr>
        <p:spPr>
          <a:xfrm>
            <a:off x="4293075" y="1357862"/>
            <a:ext cx="1650300" cy="470400"/>
          </a:xfrm>
          <a:prstGeom prst="rect">
            <a:avLst/>
          </a:prstGeom>
          <a:noFill/>
          <a:ln>
            <a:noFill/>
          </a:ln>
        </p:spPr>
        <p:txBody>
          <a:bodyPr anchorCtr="0" anchor="t" bIns="91425" lIns="91425" rIns="91425" wrap="square" tIns="91425">
            <a:noAutofit/>
          </a:bodyPr>
          <a:lstStyle/>
          <a:p>
            <a:pPr lvl="0">
              <a:spcBef>
                <a:spcPts val="0"/>
              </a:spcBef>
              <a:buNone/>
            </a:pPr>
            <a:r>
              <a:rPr lang="en" sz="1800">
                <a:latin typeface="Droid Serif"/>
                <a:ea typeface="Droid Serif"/>
                <a:cs typeface="Droid Serif"/>
                <a:sym typeface="Droid Serif"/>
              </a:rPr>
              <a:t>Map/Image:</a:t>
            </a:r>
          </a:p>
        </p:txBody>
      </p:sp>
      <p:sp>
        <p:nvSpPr>
          <p:cNvPr id="75" name="Shape 75"/>
          <p:cNvSpPr txBox="1"/>
          <p:nvPr/>
        </p:nvSpPr>
        <p:spPr>
          <a:xfrm>
            <a:off x="4192775" y="2660425"/>
            <a:ext cx="1897499" cy="325200"/>
          </a:xfrm>
          <a:prstGeom prst="rect">
            <a:avLst/>
          </a:prstGeom>
          <a:noFill/>
          <a:ln>
            <a:noFill/>
          </a:ln>
        </p:spPr>
        <p:txBody>
          <a:bodyPr anchorCtr="0" anchor="t" bIns="91425" lIns="91425" rIns="91425" wrap="square" tIns="91425">
            <a:noAutofit/>
          </a:bodyPr>
          <a:lstStyle/>
          <a:p>
            <a:pPr lvl="0">
              <a:spcBef>
                <a:spcPts val="0"/>
              </a:spcBef>
              <a:buNone/>
            </a:pPr>
            <a:r>
              <a:rPr lang="en" sz="1800">
                <a:latin typeface="Verdana"/>
                <a:ea typeface="Verdana"/>
                <a:cs typeface="Verdana"/>
                <a:sym typeface="Verdana"/>
              </a:rPr>
              <a:t>Website/Text:</a:t>
            </a:r>
          </a:p>
        </p:txBody>
      </p:sp>
      <p:sp>
        <p:nvSpPr>
          <p:cNvPr id="76" name="Shape 76"/>
          <p:cNvSpPr txBox="1"/>
          <p:nvPr/>
        </p:nvSpPr>
        <p:spPr>
          <a:xfrm>
            <a:off x="200425" y="107825"/>
            <a:ext cx="4503599" cy="325200"/>
          </a:xfrm>
          <a:prstGeom prst="rect">
            <a:avLst/>
          </a:prstGeom>
          <a:noFill/>
          <a:ln>
            <a:noFill/>
          </a:ln>
        </p:spPr>
        <p:txBody>
          <a:bodyPr anchorCtr="0" anchor="t" bIns="91425" lIns="91425" rIns="91425" wrap="square" tIns="91425">
            <a:noAutofit/>
          </a:bodyPr>
          <a:lstStyle/>
          <a:p>
            <a:pPr lvl="0">
              <a:spcBef>
                <a:spcPts val="0"/>
              </a:spcBef>
              <a:buNone/>
            </a:pPr>
            <a:r>
              <a:rPr b="1" lang="en" sz="1800">
                <a:latin typeface="Droid Serif"/>
                <a:ea typeface="Droid Serif"/>
                <a:cs typeface="Droid Serif"/>
                <a:sym typeface="Droid Serif"/>
              </a:rPr>
              <a:t>Types of Content Made Available</a:t>
            </a:r>
          </a:p>
        </p:txBody>
      </p:sp>
      <p:sp>
        <p:nvSpPr>
          <p:cNvPr id="77" name="Shape 77"/>
          <p:cNvSpPr/>
          <p:nvPr/>
        </p:nvSpPr>
        <p:spPr>
          <a:xfrm>
            <a:off x="0" y="476625"/>
            <a:ext cx="5059200" cy="50399"/>
          </a:xfrm>
          <a:prstGeom prst="rect">
            <a:avLst/>
          </a:prstGeom>
          <a:solidFill>
            <a:srgbClr val="4A86E8"/>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Shape 82"/>
          <p:cNvSpPr/>
          <p:nvPr/>
        </p:nvSpPr>
        <p:spPr>
          <a:xfrm>
            <a:off x="0" y="0"/>
            <a:ext cx="9144000" cy="1850700"/>
          </a:xfrm>
          <a:prstGeom prst="rect">
            <a:avLst/>
          </a:prstGeom>
          <a:solidFill>
            <a:schemeClr val="lt2"/>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rtl="0">
              <a:spcBef>
                <a:spcPts val="0"/>
              </a:spcBef>
              <a:buNone/>
            </a:pPr>
            <a:r>
              <a:t/>
            </a:r>
            <a:endParaRPr/>
          </a:p>
        </p:txBody>
      </p:sp>
      <p:sp>
        <p:nvSpPr>
          <p:cNvPr id="83" name="Shape 83"/>
          <p:cNvSpPr txBox="1"/>
          <p:nvPr/>
        </p:nvSpPr>
        <p:spPr>
          <a:xfrm>
            <a:off x="1141150" y="1121225"/>
            <a:ext cx="1885200" cy="325200"/>
          </a:xfrm>
          <a:prstGeom prst="rect">
            <a:avLst/>
          </a:prstGeom>
          <a:noFill/>
          <a:ln>
            <a:noFill/>
          </a:ln>
        </p:spPr>
        <p:txBody>
          <a:bodyPr anchorCtr="0" anchor="t" bIns="91425" lIns="91425" rIns="91425" wrap="square" tIns="91425">
            <a:noAutofit/>
          </a:bodyPr>
          <a:lstStyle/>
          <a:p>
            <a:pPr lvl="0" rtl="0">
              <a:spcBef>
                <a:spcPts val="0"/>
              </a:spcBef>
              <a:buNone/>
            </a:pPr>
            <a:r>
              <a:rPr b="1" lang="en" sz="1800">
                <a:latin typeface="Droid Serif"/>
                <a:ea typeface="Droid Serif"/>
                <a:cs typeface="Droid Serif"/>
                <a:sym typeface="Droid Serif"/>
              </a:rPr>
              <a:t>Project Pages</a:t>
            </a:r>
          </a:p>
        </p:txBody>
      </p:sp>
      <p:sp>
        <p:nvSpPr>
          <p:cNvPr id="84" name="Shape 84"/>
          <p:cNvSpPr/>
          <p:nvPr/>
        </p:nvSpPr>
        <p:spPr>
          <a:xfrm>
            <a:off x="226250" y="1581062"/>
            <a:ext cx="3591599" cy="50399"/>
          </a:xfrm>
          <a:prstGeom prst="rect">
            <a:avLst/>
          </a:prstGeom>
          <a:solidFill>
            <a:srgbClr val="4A86E8"/>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85" name="Shape 85"/>
          <p:cNvSpPr txBox="1"/>
          <p:nvPr/>
        </p:nvSpPr>
        <p:spPr>
          <a:xfrm>
            <a:off x="5150550" y="4777600"/>
            <a:ext cx="3961500" cy="302700"/>
          </a:xfrm>
          <a:prstGeom prst="rect">
            <a:avLst/>
          </a:prstGeom>
          <a:noFill/>
          <a:ln>
            <a:noFill/>
          </a:ln>
        </p:spPr>
        <p:txBody>
          <a:bodyPr anchorCtr="0" anchor="t" bIns="91425" lIns="91425" rIns="91425" wrap="square" tIns="91425">
            <a:noAutofit/>
          </a:bodyPr>
          <a:lstStyle/>
          <a:p>
            <a:pPr lvl="0" rtl="0">
              <a:spcBef>
                <a:spcPts val="0"/>
              </a:spcBef>
              <a:buNone/>
            </a:pPr>
            <a:r>
              <a:rPr b="1" lang="en" sz="1100">
                <a:solidFill>
                  <a:srgbClr val="666666"/>
                </a:solidFill>
              </a:rPr>
              <a:t>Ben Spanbock. UCB College Writing Programs, 2015</a:t>
            </a:r>
          </a:p>
        </p:txBody>
      </p:sp>
      <p:pic>
        <p:nvPicPr>
          <p:cNvPr descr="oklahoma1.png" id="86" name="Shape 86"/>
          <p:cNvPicPr preferRelativeResize="0"/>
          <p:nvPr/>
        </p:nvPicPr>
        <p:blipFill>
          <a:blip r:embed="rId3">
            <a:alphaModFix/>
          </a:blip>
          <a:stretch>
            <a:fillRect/>
          </a:stretch>
        </p:blipFill>
        <p:spPr>
          <a:xfrm>
            <a:off x="3941153" y="93875"/>
            <a:ext cx="5004222" cy="4666873"/>
          </a:xfrm>
          <a:prstGeom prst="rect">
            <a:avLst/>
          </a:prstGeom>
          <a:noFill/>
          <a:ln cap="flat" cmpd="sng" w="19050">
            <a:solidFill>
              <a:schemeClr val="dk2"/>
            </a:solidFill>
            <a:prstDash val="solid"/>
            <a:round/>
            <a:headEnd len="med" w="med" type="none"/>
            <a:tailEnd len="med" w="med" type="none"/>
          </a:ln>
        </p:spPr>
      </p:pic>
      <p:sp>
        <p:nvSpPr>
          <p:cNvPr id="87" name="Shape 87"/>
          <p:cNvSpPr txBox="1"/>
          <p:nvPr/>
        </p:nvSpPr>
        <p:spPr>
          <a:xfrm>
            <a:off x="226250" y="2028100"/>
            <a:ext cx="4441799" cy="518100"/>
          </a:xfrm>
          <a:prstGeom prst="rect">
            <a:avLst/>
          </a:prstGeom>
          <a:noFill/>
          <a:ln>
            <a:noFill/>
          </a:ln>
        </p:spPr>
        <p:txBody>
          <a:bodyPr anchorCtr="0" anchor="t" bIns="91425" lIns="91425" rIns="91425" wrap="square" tIns="91425">
            <a:noAutofit/>
          </a:bodyPr>
          <a:lstStyle/>
          <a:p>
            <a:pPr lvl="0">
              <a:spcBef>
                <a:spcPts val="0"/>
              </a:spcBef>
              <a:buNone/>
            </a:pPr>
            <a:r>
              <a:rPr i="1" lang="en">
                <a:latin typeface="Droid Serif"/>
                <a:ea typeface="Droid Serif"/>
                <a:cs typeface="Droid Serif"/>
                <a:sym typeface="Droid Serif"/>
              </a:rPr>
              <a:t>online spaces for housing course content</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Shape 92"/>
          <p:cNvSpPr/>
          <p:nvPr/>
        </p:nvSpPr>
        <p:spPr>
          <a:xfrm>
            <a:off x="914400" y="512675"/>
            <a:ext cx="8229600" cy="50399"/>
          </a:xfrm>
          <a:prstGeom prst="rect">
            <a:avLst/>
          </a:prstGeom>
          <a:solidFill>
            <a:srgbClr val="4A86E8"/>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93" name="Shape 93"/>
          <p:cNvSpPr txBox="1"/>
          <p:nvPr/>
        </p:nvSpPr>
        <p:spPr>
          <a:xfrm>
            <a:off x="5150550" y="4777600"/>
            <a:ext cx="3961500" cy="302700"/>
          </a:xfrm>
          <a:prstGeom prst="rect">
            <a:avLst/>
          </a:prstGeom>
          <a:noFill/>
          <a:ln>
            <a:noFill/>
          </a:ln>
        </p:spPr>
        <p:txBody>
          <a:bodyPr anchorCtr="0" anchor="t" bIns="91425" lIns="91425" rIns="91425" wrap="square" tIns="91425">
            <a:noAutofit/>
          </a:bodyPr>
          <a:lstStyle/>
          <a:p>
            <a:pPr lvl="0" rtl="0">
              <a:spcBef>
                <a:spcPts val="0"/>
              </a:spcBef>
              <a:buNone/>
            </a:pPr>
            <a:r>
              <a:rPr b="1" lang="en" sz="1100">
                <a:solidFill>
                  <a:srgbClr val="666666"/>
                </a:solidFill>
              </a:rPr>
              <a:t>Ben Spanbock. UCB College Writing Programs, 2015</a:t>
            </a:r>
          </a:p>
        </p:txBody>
      </p:sp>
      <p:sp>
        <p:nvSpPr>
          <p:cNvPr id="94" name="Shape 94"/>
          <p:cNvSpPr txBox="1"/>
          <p:nvPr/>
        </p:nvSpPr>
        <p:spPr>
          <a:xfrm>
            <a:off x="225175" y="1674600"/>
            <a:ext cx="8584199" cy="1794300"/>
          </a:xfrm>
          <a:prstGeom prst="rect">
            <a:avLst/>
          </a:prstGeom>
          <a:solidFill>
            <a:srgbClr val="FFE599"/>
          </a:solidFill>
          <a:ln cap="flat" cmpd="sng" w="19050">
            <a:solidFill>
              <a:schemeClr val="dk2"/>
            </a:solidFill>
            <a:prstDash val="solid"/>
            <a:round/>
            <a:headEnd len="med" w="med" type="none"/>
            <a:tailEnd len="med" w="med" type="none"/>
          </a:ln>
        </p:spPr>
        <p:txBody>
          <a:bodyPr anchorCtr="0" anchor="t" bIns="91425" lIns="91425" rIns="91425" wrap="square" tIns="91425">
            <a:noAutofit/>
          </a:bodyPr>
          <a:lstStyle/>
          <a:p>
            <a:pPr indent="-342900" lvl="0" marL="457200" rtl="0">
              <a:spcBef>
                <a:spcPts val="0"/>
              </a:spcBef>
              <a:buSzPct val="100000"/>
              <a:buFont typeface="Droid Serif"/>
              <a:buChar char="●"/>
            </a:pPr>
            <a:r>
              <a:rPr lang="en" sz="1800">
                <a:latin typeface="Droid Serif"/>
                <a:ea typeface="Droid Serif"/>
                <a:cs typeface="Droid Serif"/>
                <a:sym typeface="Droid Serif"/>
              </a:rPr>
              <a:t>Make curated sets of materials easily available to my students </a:t>
            </a:r>
          </a:p>
          <a:p>
            <a:pPr indent="-342900" lvl="0" marL="457200" rtl="0">
              <a:spcBef>
                <a:spcPts val="0"/>
              </a:spcBef>
              <a:buSzPct val="100000"/>
              <a:buFont typeface="Droid Serif"/>
              <a:buChar char="●"/>
            </a:pPr>
            <a:r>
              <a:rPr lang="en" sz="1800">
                <a:latin typeface="Droid Serif"/>
                <a:ea typeface="Droid Serif"/>
                <a:cs typeface="Droid Serif"/>
                <a:sym typeface="Droid Serif"/>
              </a:rPr>
              <a:t>Diversify the mediums composing that curated set</a:t>
            </a:r>
          </a:p>
          <a:p>
            <a:pPr indent="-342900" lvl="0" marL="457200" rtl="0">
              <a:spcBef>
                <a:spcPts val="0"/>
              </a:spcBef>
              <a:buSzPct val="100000"/>
              <a:buFont typeface="Droid Serif"/>
              <a:buChar char="●"/>
            </a:pPr>
            <a:r>
              <a:rPr lang="en" sz="1800">
                <a:latin typeface="Droid Serif"/>
                <a:ea typeface="Droid Serif"/>
                <a:cs typeface="Droid Serif"/>
                <a:sym typeface="Droid Serif"/>
              </a:rPr>
              <a:t>Promote continued engagement with course materials in and out of class</a:t>
            </a:r>
          </a:p>
          <a:p>
            <a:pPr indent="-342900" lvl="0" marL="457200" rtl="0">
              <a:spcBef>
                <a:spcPts val="0"/>
              </a:spcBef>
              <a:buSzPct val="100000"/>
              <a:buFont typeface="Droid Serif"/>
              <a:buChar char="●"/>
            </a:pPr>
            <a:r>
              <a:rPr lang="en" sz="1800">
                <a:latin typeface="Droid Serif"/>
                <a:ea typeface="Droid Serif"/>
                <a:cs typeface="Droid Serif"/>
                <a:sym typeface="Droid Serif"/>
              </a:rPr>
              <a:t>Make course “culturally relevant” </a:t>
            </a:r>
          </a:p>
          <a:p>
            <a:pPr indent="-342900" lvl="0" marL="457200" rtl="0">
              <a:spcBef>
                <a:spcPts val="0"/>
              </a:spcBef>
              <a:buSzPct val="100000"/>
              <a:buFont typeface="Droid Serif"/>
              <a:buChar char="●"/>
            </a:pPr>
            <a:r>
              <a:rPr lang="en" sz="1800">
                <a:latin typeface="Droid Serif"/>
                <a:ea typeface="Droid Serif"/>
                <a:cs typeface="Droid Serif"/>
                <a:sym typeface="Droid Serif"/>
              </a:rPr>
              <a:t>Emphasize project-based learning by dividing materials into cohesive units</a:t>
            </a:r>
          </a:p>
          <a:p>
            <a:pPr lvl="0" rtl="0">
              <a:spcBef>
                <a:spcPts val="0"/>
              </a:spcBef>
              <a:buNone/>
            </a:pPr>
            <a:r>
              <a:t/>
            </a:r>
            <a:endParaRPr sz="1800">
              <a:latin typeface="Droid Serif"/>
              <a:ea typeface="Droid Serif"/>
              <a:cs typeface="Droid Serif"/>
              <a:sym typeface="Droid Serif"/>
            </a:endParaRPr>
          </a:p>
        </p:txBody>
      </p:sp>
      <p:sp>
        <p:nvSpPr>
          <p:cNvPr id="95" name="Shape 95"/>
          <p:cNvSpPr txBox="1"/>
          <p:nvPr/>
        </p:nvSpPr>
        <p:spPr>
          <a:xfrm>
            <a:off x="351825" y="985100"/>
            <a:ext cx="5987700" cy="472800"/>
          </a:xfrm>
          <a:prstGeom prst="rect">
            <a:avLst/>
          </a:prstGeom>
          <a:noFill/>
          <a:ln>
            <a:noFill/>
          </a:ln>
        </p:spPr>
        <p:txBody>
          <a:bodyPr anchorCtr="0" anchor="t" bIns="91425" lIns="91425" rIns="91425" wrap="square" tIns="91425">
            <a:noAutofit/>
          </a:bodyPr>
          <a:lstStyle/>
          <a:p>
            <a:pPr lvl="0">
              <a:spcBef>
                <a:spcPts val="0"/>
              </a:spcBef>
              <a:buNone/>
            </a:pPr>
            <a:r>
              <a:rPr b="1" lang="en" sz="1800">
                <a:solidFill>
                  <a:schemeClr val="dk1"/>
                </a:solidFill>
                <a:latin typeface="Droid Serif"/>
                <a:ea typeface="Droid Serif"/>
                <a:cs typeface="Droid Serif"/>
                <a:sym typeface="Droid Serif"/>
              </a:rPr>
              <a:t>Primary functions of course/project pages:</a:t>
            </a:r>
          </a:p>
        </p:txBody>
      </p:sp>
      <p:sp>
        <p:nvSpPr>
          <p:cNvPr id="96" name="Shape 96"/>
          <p:cNvSpPr txBox="1"/>
          <p:nvPr/>
        </p:nvSpPr>
        <p:spPr>
          <a:xfrm>
            <a:off x="2287850" y="132800"/>
            <a:ext cx="6694200" cy="348900"/>
          </a:xfrm>
          <a:prstGeom prst="rect">
            <a:avLst/>
          </a:prstGeom>
          <a:noFill/>
          <a:ln>
            <a:noFill/>
          </a:ln>
        </p:spPr>
        <p:txBody>
          <a:bodyPr anchorCtr="0" anchor="t" bIns="91425" lIns="91425" rIns="91425" wrap="square" tIns="91425">
            <a:noAutofit/>
          </a:bodyPr>
          <a:lstStyle/>
          <a:p>
            <a:pPr lvl="0" rtl="0">
              <a:spcBef>
                <a:spcPts val="0"/>
              </a:spcBef>
              <a:buNone/>
            </a:pPr>
            <a:r>
              <a:rPr b="1" lang="en" sz="1800">
                <a:latin typeface="Droid Serif"/>
                <a:ea typeface="Droid Serif"/>
                <a:cs typeface="Droid Serif"/>
                <a:sym typeface="Droid Serif"/>
              </a:rPr>
              <a:t>Part 1: Blending Instruction by Creating Course Sites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Shape 101"/>
          <p:cNvSpPr/>
          <p:nvPr/>
        </p:nvSpPr>
        <p:spPr>
          <a:xfrm>
            <a:off x="914400" y="512675"/>
            <a:ext cx="8229600" cy="50399"/>
          </a:xfrm>
          <a:prstGeom prst="rect">
            <a:avLst/>
          </a:prstGeom>
          <a:solidFill>
            <a:srgbClr val="4A86E8"/>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02" name="Shape 102"/>
          <p:cNvSpPr txBox="1"/>
          <p:nvPr/>
        </p:nvSpPr>
        <p:spPr>
          <a:xfrm>
            <a:off x="5150550" y="4777600"/>
            <a:ext cx="3961500" cy="302700"/>
          </a:xfrm>
          <a:prstGeom prst="rect">
            <a:avLst/>
          </a:prstGeom>
          <a:noFill/>
          <a:ln>
            <a:noFill/>
          </a:ln>
        </p:spPr>
        <p:txBody>
          <a:bodyPr anchorCtr="0" anchor="t" bIns="91425" lIns="91425" rIns="91425" wrap="square" tIns="91425">
            <a:noAutofit/>
          </a:bodyPr>
          <a:lstStyle/>
          <a:p>
            <a:pPr lvl="0" rtl="0">
              <a:spcBef>
                <a:spcPts val="0"/>
              </a:spcBef>
              <a:buNone/>
            </a:pPr>
            <a:r>
              <a:rPr b="1" lang="en" sz="1100">
                <a:solidFill>
                  <a:srgbClr val="666666"/>
                </a:solidFill>
              </a:rPr>
              <a:t>Ben Spanbock. UCB College Writing Programs, 2015</a:t>
            </a:r>
          </a:p>
        </p:txBody>
      </p:sp>
      <p:sp>
        <p:nvSpPr>
          <p:cNvPr id="103" name="Shape 103"/>
          <p:cNvSpPr txBox="1"/>
          <p:nvPr/>
        </p:nvSpPr>
        <p:spPr>
          <a:xfrm>
            <a:off x="575400" y="1168800"/>
            <a:ext cx="7993200" cy="2903100"/>
          </a:xfrm>
          <a:prstGeom prst="rect">
            <a:avLst/>
          </a:prstGeom>
          <a:noFill/>
          <a:ln>
            <a:noFill/>
          </a:ln>
        </p:spPr>
        <p:txBody>
          <a:bodyPr anchorCtr="0" anchor="ctr" bIns="91425" lIns="91425" rIns="91425" wrap="square" tIns="91425">
            <a:noAutofit/>
          </a:bodyPr>
          <a:lstStyle/>
          <a:p>
            <a:pPr lvl="0" rtl="0">
              <a:lnSpc>
                <a:spcPct val="115000"/>
              </a:lnSpc>
              <a:spcBef>
                <a:spcPts val="0"/>
              </a:spcBef>
              <a:buNone/>
            </a:pPr>
            <a:r>
              <a:rPr lang="en" sz="1800">
                <a:solidFill>
                  <a:schemeClr val="dk1"/>
                </a:solidFill>
                <a:latin typeface="Droid Serif"/>
                <a:ea typeface="Droid Serif"/>
                <a:cs typeface="Droid Serif"/>
                <a:sym typeface="Droid Serif"/>
              </a:rPr>
              <a:t>“Students gain first exposure to new material outside of class, usually via reading or lecture videos, and then use class time to do the harder work of assimilating that knowledge, perhaps through problem-solving, discussion, or debates...this means that students are doing the lower levels of cognitive work (gaining knowledge and comprehension) outside of class, and focusing on the higher forms of cognitive work </a:t>
            </a:r>
          </a:p>
          <a:p>
            <a:pPr lvl="0" rtl="0">
              <a:lnSpc>
                <a:spcPct val="115000"/>
              </a:lnSpc>
              <a:spcBef>
                <a:spcPts val="0"/>
              </a:spcBef>
              <a:buNone/>
            </a:pPr>
            <a:r>
              <a:t/>
            </a:r>
            <a:endParaRPr sz="1800">
              <a:solidFill>
                <a:schemeClr val="dk1"/>
              </a:solidFill>
              <a:latin typeface="Droid Serif"/>
              <a:ea typeface="Droid Serif"/>
              <a:cs typeface="Droid Serif"/>
              <a:sym typeface="Droid Serif"/>
            </a:endParaRPr>
          </a:p>
          <a:p>
            <a:pPr lvl="0" rtl="0">
              <a:lnSpc>
                <a:spcPct val="115000"/>
              </a:lnSpc>
              <a:spcBef>
                <a:spcPts val="0"/>
              </a:spcBef>
              <a:buNone/>
            </a:pPr>
            <a:r>
              <a:t/>
            </a:r>
            <a:endParaRPr sz="1800">
              <a:solidFill>
                <a:schemeClr val="dk1"/>
              </a:solidFill>
              <a:latin typeface="Droid Serif"/>
              <a:ea typeface="Droid Serif"/>
              <a:cs typeface="Droid Serif"/>
              <a:sym typeface="Droid Serif"/>
            </a:endParaRPr>
          </a:p>
          <a:p>
            <a:pPr lvl="0" rtl="0">
              <a:lnSpc>
                <a:spcPct val="115000"/>
              </a:lnSpc>
              <a:spcBef>
                <a:spcPts val="0"/>
              </a:spcBef>
              <a:buNone/>
            </a:pPr>
            <a:r>
              <a:t/>
            </a:r>
            <a:endParaRPr sz="1800">
              <a:solidFill>
                <a:schemeClr val="dk1"/>
              </a:solidFill>
              <a:latin typeface="Droid Serif"/>
              <a:ea typeface="Droid Serif"/>
              <a:cs typeface="Droid Serif"/>
              <a:sym typeface="Droid Serif"/>
            </a:endParaRPr>
          </a:p>
          <a:p>
            <a:pPr lvl="0" rtl="0">
              <a:lnSpc>
                <a:spcPct val="115000"/>
              </a:lnSpc>
              <a:spcBef>
                <a:spcPts val="0"/>
              </a:spcBef>
              <a:buNone/>
            </a:pPr>
            <a:r>
              <a:rPr lang="en">
                <a:solidFill>
                  <a:schemeClr val="dk1"/>
                </a:solidFill>
                <a:latin typeface="Droid Serif"/>
                <a:ea typeface="Droid Serif"/>
                <a:cs typeface="Droid Serif"/>
                <a:sym typeface="Droid Serif"/>
              </a:rPr>
              <a:t>                                                                                        Cynthia Brame, </a:t>
            </a:r>
            <a:r>
              <a:rPr i="1" lang="en">
                <a:solidFill>
                  <a:schemeClr val="dk1"/>
                </a:solidFill>
                <a:latin typeface="Droid Serif"/>
                <a:ea typeface="Droid Serif"/>
                <a:cs typeface="Droid Serif"/>
                <a:sym typeface="Droid Serif"/>
              </a:rPr>
              <a:t>Flipping the Classroom</a:t>
            </a:r>
          </a:p>
        </p:txBody>
      </p:sp>
      <p:sp>
        <p:nvSpPr>
          <p:cNvPr id="104" name="Shape 104"/>
          <p:cNvSpPr txBox="1"/>
          <p:nvPr/>
        </p:nvSpPr>
        <p:spPr>
          <a:xfrm>
            <a:off x="914400" y="695987"/>
            <a:ext cx="5657099" cy="472800"/>
          </a:xfrm>
          <a:prstGeom prst="rect">
            <a:avLst/>
          </a:prstGeom>
          <a:noFill/>
          <a:ln>
            <a:noFill/>
          </a:ln>
        </p:spPr>
        <p:txBody>
          <a:bodyPr anchorCtr="0" anchor="t" bIns="91425" lIns="91425" rIns="91425" wrap="square" tIns="91425">
            <a:noAutofit/>
          </a:bodyPr>
          <a:lstStyle/>
          <a:p>
            <a:pPr lvl="0">
              <a:spcBef>
                <a:spcPts val="0"/>
              </a:spcBef>
              <a:buNone/>
            </a:pPr>
            <a:r>
              <a:rPr b="1" lang="en">
                <a:latin typeface="Droid Serif"/>
                <a:ea typeface="Droid Serif"/>
                <a:cs typeface="Droid Serif"/>
                <a:sym typeface="Droid Serif"/>
              </a:rPr>
              <a:t>Lessons from the Flipped Classroom Model:</a:t>
            </a:r>
          </a:p>
        </p:txBody>
      </p:sp>
      <p:pic>
        <p:nvPicPr>
          <p:cNvPr id="105" name="Shape 105"/>
          <p:cNvPicPr preferRelativeResize="0"/>
          <p:nvPr/>
        </p:nvPicPr>
        <p:blipFill>
          <a:blip r:embed="rId3">
            <a:alphaModFix/>
          </a:blip>
          <a:stretch>
            <a:fillRect/>
          </a:stretch>
        </p:blipFill>
        <p:spPr>
          <a:xfrm>
            <a:off x="397750" y="3152125"/>
            <a:ext cx="2095499" cy="1795144"/>
          </a:xfrm>
          <a:prstGeom prst="rect">
            <a:avLst/>
          </a:prstGeom>
          <a:noFill/>
          <a:ln>
            <a:noFill/>
          </a:ln>
        </p:spPr>
      </p:pic>
      <p:sp>
        <p:nvSpPr>
          <p:cNvPr id="106" name="Shape 106"/>
          <p:cNvSpPr txBox="1"/>
          <p:nvPr/>
        </p:nvSpPr>
        <p:spPr>
          <a:xfrm>
            <a:off x="2370900" y="2884100"/>
            <a:ext cx="6197700" cy="971700"/>
          </a:xfrm>
          <a:prstGeom prst="rect">
            <a:avLst/>
          </a:prstGeom>
          <a:noFill/>
          <a:ln>
            <a:noFill/>
          </a:ln>
        </p:spPr>
        <p:txBody>
          <a:bodyPr anchorCtr="0" anchor="t" bIns="91425" lIns="91425" rIns="91425" wrap="square" tIns="91425">
            <a:noAutofit/>
          </a:bodyPr>
          <a:lstStyle/>
          <a:p>
            <a:pPr lvl="0">
              <a:spcBef>
                <a:spcPts val="0"/>
              </a:spcBef>
              <a:buNone/>
            </a:pPr>
            <a:r>
              <a:rPr lang="en" sz="1800">
                <a:solidFill>
                  <a:schemeClr val="dk1"/>
                </a:solidFill>
                <a:latin typeface="Droid Serif"/>
                <a:ea typeface="Droid Serif"/>
                <a:cs typeface="Droid Serif"/>
                <a:sym typeface="Droid Serif"/>
              </a:rPr>
              <a:t>(application, analysis, synthesis, and/or evaluation) in class, where they have the support of their peers and instructor.” </a:t>
            </a:r>
          </a:p>
        </p:txBody>
      </p:sp>
      <p:sp>
        <p:nvSpPr>
          <p:cNvPr id="107" name="Shape 107"/>
          <p:cNvSpPr txBox="1"/>
          <p:nvPr/>
        </p:nvSpPr>
        <p:spPr>
          <a:xfrm>
            <a:off x="1171150" y="4840800"/>
            <a:ext cx="1322099" cy="302700"/>
          </a:xfrm>
          <a:prstGeom prst="rect">
            <a:avLst/>
          </a:prstGeom>
          <a:noFill/>
          <a:ln>
            <a:noFill/>
          </a:ln>
        </p:spPr>
        <p:txBody>
          <a:bodyPr anchorCtr="0" anchor="t" bIns="91425" lIns="91425" rIns="91425" wrap="square" tIns="91425">
            <a:noAutofit/>
          </a:bodyPr>
          <a:lstStyle/>
          <a:p>
            <a:pPr lvl="0">
              <a:spcBef>
                <a:spcPts val="0"/>
              </a:spcBef>
              <a:buNone/>
            </a:pPr>
            <a:r>
              <a:rPr lang="en" sz="1000"/>
              <a:t>Bloom’s taxonomy</a:t>
            </a:r>
          </a:p>
        </p:txBody>
      </p:sp>
      <p:sp>
        <p:nvSpPr>
          <p:cNvPr id="108" name="Shape 108"/>
          <p:cNvSpPr txBox="1"/>
          <p:nvPr/>
        </p:nvSpPr>
        <p:spPr>
          <a:xfrm>
            <a:off x="2287850" y="132800"/>
            <a:ext cx="6694200" cy="348900"/>
          </a:xfrm>
          <a:prstGeom prst="rect">
            <a:avLst/>
          </a:prstGeom>
          <a:noFill/>
          <a:ln>
            <a:noFill/>
          </a:ln>
        </p:spPr>
        <p:txBody>
          <a:bodyPr anchorCtr="0" anchor="t" bIns="91425" lIns="91425" rIns="91425" wrap="square" tIns="91425">
            <a:noAutofit/>
          </a:bodyPr>
          <a:lstStyle/>
          <a:p>
            <a:pPr lvl="0" rtl="0">
              <a:spcBef>
                <a:spcPts val="0"/>
              </a:spcBef>
              <a:buNone/>
            </a:pPr>
            <a:r>
              <a:rPr b="1" lang="en" sz="1800">
                <a:latin typeface="Droid Serif"/>
                <a:ea typeface="Droid Serif"/>
                <a:cs typeface="Droid Serif"/>
                <a:sym typeface="Droid Serif"/>
              </a:rPr>
              <a:t>Part 1: Blending Instruction by Creating Course Sites</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Shape 113"/>
          <p:cNvSpPr/>
          <p:nvPr/>
        </p:nvSpPr>
        <p:spPr>
          <a:xfrm>
            <a:off x="914400" y="512675"/>
            <a:ext cx="8229600" cy="50399"/>
          </a:xfrm>
          <a:prstGeom prst="rect">
            <a:avLst/>
          </a:prstGeom>
          <a:solidFill>
            <a:srgbClr val="4A86E8"/>
          </a:solidFill>
          <a:ln cap="flat" cmpd="sng" w="19050">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14" name="Shape 114"/>
          <p:cNvSpPr txBox="1"/>
          <p:nvPr/>
        </p:nvSpPr>
        <p:spPr>
          <a:xfrm>
            <a:off x="5150550" y="4777600"/>
            <a:ext cx="3961500" cy="302700"/>
          </a:xfrm>
          <a:prstGeom prst="rect">
            <a:avLst/>
          </a:prstGeom>
          <a:noFill/>
          <a:ln>
            <a:noFill/>
          </a:ln>
        </p:spPr>
        <p:txBody>
          <a:bodyPr anchorCtr="0" anchor="t" bIns="91425" lIns="91425" rIns="91425" wrap="square" tIns="91425">
            <a:noAutofit/>
          </a:bodyPr>
          <a:lstStyle/>
          <a:p>
            <a:pPr lvl="0" rtl="0">
              <a:spcBef>
                <a:spcPts val="0"/>
              </a:spcBef>
              <a:buNone/>
            </a:pPr>
            <a:r>
              <a:rPr b="1" lang="en" sz="1100">
                <a:solidFill>
                  <a:srgbClr val="666666"/>
                </a:solidFill>
              </a:rPr>
              <a:t>Ben Spanbock. UCB College Writing Programs, 2015</a:t>
            </a:r>
          </a:p>
        </p:txBody>
      </p:sp>
      <p:sp>
        <p:nvSpPr>
          <p:cNvPr id="115" name="Shape 115"/>
          <p:cNvSpPr txBox="1"/>
          <p:nvPr/>
        </p:nvSpPr>
        <p:spPr>
          <a:xfrm>
            <a:off x="575400" y="1168800"/>
            <a:ext cx="7993200" cy="2903100"/>
          </a:xfrm>
          <a:prstGeom prst="rect">
            <a:avLst/>
          </a:prstGeom>
          <a:noFill/>
          <a:ln>
            <a:noFill/>
          </a:ln>
        </p:spPr>
        <p:txBody>
          <a:bodyPr anchorCtr="0" anchor="ctr" bIns="91425" lIns="91425" rIns="91425" wrap="square" tIns="91425">
            <a:noAutofit/>
          </a:bodyPr>
          <a:lstStyle/>
          <a:p>
            <a:pPr lvl="0" rtl="0">
              <a:lnSpc>
                <a:spcPct val="115000"/>
              </a:lnSpc>
              <a:spcBef>
                <a:spcPts val="0"/>
              </a:spcBef>
              <a:buNone/>
            </a:pPr>
            <a:r>
              <a:rPr lang="en" sz="1800">
                <a:solidFill>
                  <a:schemeClr val="dk1"/>
                </a:solidFill>
                <a:latin typeface="Droid Serif"/>
                <a:ea typeface="Droid Serif"/>
                <a:cs typeface="Droid Serif"/>
                <a:sym typeface="Droid Serif"/>
              </a:rPr>
              <a:t>“Students gain first exposure to new material outside of class, usually via reading or lecture videos, and then use class time to do the harder work of assimilating that knowledge, perhaps through problem-solving, discussion, or debates...</a:t>
            </a:r>
            <a:r>
              <a:rPr lang="en" sz="1800">
                <a:solidFill>
                  <a:srgbClr val="8E7CC3"/>
                </a:solidFill>
                <a:latin typeface="Droid Serif"/>
                <a:ea typeface="Droid Serif"/>
                <a:cs typeface="Droid Serif"/>
                <a:sym typeface="Droid Serif"/>
              </a:rPr>
              <a:t>this means that students are doing the lower levels of cognitive work (gaining knowledge and comprehension) outside of class</a:t>
            </a:r>
            <a:r>
              <a:rPr lang="en" sz="1800">
                <a:solidFill>
                  <a:schemeClr val="dk1"/>
                </a:solidFill>
                <a:latin typeface="Droid Serif"/>
                <a:ea typeface="Droid Serif"/>
                <a:cs typeface="Droid Serif"/>
                <a:sym typeface="Droid Serif"/>
              </a:rPr>
              <a:t>, and focusing on the </a:t>
            </a:r>
            <a:r>
              <a:rPr lang="en" sz="1800">
                <a:solidFill>
                  <a:srgbClr val="F1C232"/>
                </a:solidFill>
                <a:latin typeface="Droid Serif"/>
                <a:ea typeface="Droid Serif"/>
                <a:cs typeface="Droid Serif"/>
                <a:sym typeface="Droid Serif"/>
              </a:rPr>
              <a:t>higher forms of cognitive work </a:t>
            </a:r>
          </a:p>
          <a:p>
            <a:pPr lvl="0" rtl="0">
              <a:lnSpc>
                <a:spcPct val="115000"/>
              </a:lnSpc>
              <a:spcBef>
                <a:spcPts val="0"/>
              </a:spcBef>
              <a:buNone/>
            </a:pPr>
            <a:r>
              <a:t/>
            </a:r>
            <a:endParaRPr sz="1800">
              <a:solidFill>
                <a:schemeClr val="dk1"/>
              </a:solidFill>
              <a:latin typeface="Droid Serif"/>
              <a:ea typeface="Droid Serif"/>
              <a:cs typeface="Droid Serif"/>
              <a:sym typeface="Droid Serif"/>
            </a:endParaRPr>
          </a:p>
          <a:p>
            <a:pPr lvl="0" rtl="0">
              <a:lnSpc>
                <a:spcPct val="115000"/>
              </a:lnSpc>
              <a:spcBef>
                <a:spcPts val="0"/>
              </a:spcBef>
              <a:buNone/>
            </a:pPr>
            <a:r>
              <a:t/>
            </a:r>
            <a:endParaRPr sz="1800">
              <a:solidFill>
                <a:schemeClr val="dk1"/>
              </a:solidFill>
              <a:latin typeface="Droid Serif"/>
              <a:ea typeface="Droid Serif"/>
              <a:cs typeface="Droid Serif"/>
              <a:sym typeface="Droid Serif"/>
            </a:endParaRPr>
          </a:p>
          <a:p>
            <a:pPr lvl="0" rtl="0">
              <a:lnSpc>
                <a:spcPct val="115000"/>
              </a:lnSpc>
              <a:spcBef>
                <a:spcPts val="0"/>
              </a:spcBef>
              <a:buNone/>
            </a:pPr>
            <a:r>
              <a:t/>
            </a:r>
            <a:endParaRPr sz="1800">
              <a:solidFill>
                <a:schemeClr val="dk1"/>
              </a:solidFill>
              <a:latin typeface="Droid Serif"/>
              <a:ea typeface="Droid Serif"/>
              <a:cs typeface="Droid Serif"/>
              <a:sym typeface="Droid Serif"/>
            </a:endParaRPr>
          </a:p>
          <a:p>
            <a:pPr lvl="0" rtl="0">
              <a:lnSpc>
                <a:spcPct val="115000"/>
              </a:lnSpc>
              <a:spcBef>
                <a:spcPts val="0"/>
              </a:spcBef>
              <a:buNone/>
            </a:pPr>
            <a:r>
              <a:rPr lang="en">
                <a:solidFill>
                  <a:schemeClr val="dk1"/>
                </a:solidFill>
                <a:latin typeface="Droid Serif"/>
                <a:ea typeface="Droid Serif"/>
                <a:cs typeface="Droid Serif"/>
                <a:sym typeface="Droid Serif"/>
              </a:rPr>
              <a:t>                                                                                        Cynthia Brame, </a:t>
            </a:r>
            <a:r>
              <a:rPr i="1" lang="en">
                <a:solidFill>
                  <a:schemeClr val="dk1"/>
                </a:solidFill>
                <a:latin typeface="Droid Serif"/>
                <a:ea typeface="Droid Serif"/>
                <a:cs typeface="Droid Serif"/>
                <a:sym typeface="Droid Serif"/>
              </a:rPr>
              <a:t>Flipping the Classroom</a:t>
            </a:r>
          </a:p>
        </p:txBody>
      </p:sp>
      <p:sp>
        <p:nvSpPr>
          <p:cNvPr id="116" name="Shape 116"/>
          <p:cNvSpPr txBox="1"/>
          <p:nvPr/>
        </p:nvSpPr>
        <p:spPr>
          <a:xfrm>
            <a:off x="914400" y="695987"/>
            <a:ext cx="5657099" cy="472800"/>
          </a:xfrm>
          <a:prstGeom prst="rect">
            <a:avLst/>
          </a:prstGeom>
          <a:noFill/>
          <a:ln>
            <a:noFill/>
          </a:ln>
        </p:spPr>
        <p:txBody>
          <a:bodyPr anchorCtr="0" anchor="t" bIns="91425" lIns="91425" rIns="91425" wrap="square" tIns="91425">
            <a:noAutofit/>
          </a:bodyPr>
          <a:lstStyle/>
          <a:p>
            <a:pPr lvl="0" rtl="0">
              <a:spcBef>
                <a:spcPts val="0"/>
              </a:spcBef>
              <a:buNone/>
            </a:pPr>
            <a:r>
              <a:rPr b="1" lang="en">
                <a:latin typeface="Droid Serif"/>
                <a:ea typeface="Droid Serif"/>
                <a:cs typeface="Droid Serif"/>
                <a:sym typeface="Droid Serif"/>
              </a:rPr>
              <a:t>Lessons from the Flipped Classroom Model:</a:t>
            </a:r>
          </a:p>
        </p:txBody>
      </p:sp>
      <p:pic>
        <p:nvPicPr>
          <p:cNvPr id="117" name="Shape 117"/>
          <p:cNvPicPr preferRelativeResize="0"/>
          <p:nvPr/>
        </p:nvPicPr>
        <p:blipFill>
          <a:blip r:embed="rId3">
            <a:alphaModFix/>
          </a:blip>
          <a:stretch>
            <a:fillRect/>
          </a:stretch>
        </p:blipFill>
        <p:spPr>
          <a:xfrm>
            <a:off x="397750" y="3152125"/>
            <a:ext cx="2095499" cy="1795144"/>
          </a:xfrm>
          <a:prstGeom prst="rect">
            <a:avLst/>
          </a:prstGeom>
          <a:noFill/>
          <a:ln>
            <a:noFill/>
          </a:ln>
        </p:spPr>
      </p:pic>
      <p:sp>
        <p:nvSpPr>
          <p:cNvPr id="118" name="Shape 118"/>
          <p:cNvSpPr txBox="1"/>
          <p:nvPr/>
        </p:nvSpPr>
        <p:spPr>
          <a:xfrm>
            <a:off x="2370900" y="2884100"/>
            <a:ext cx="6197700" cy="971700"/>
          </a:xfrm>
          <a:prstGeom prst="rect">
            <a:avLst/>
          </a:prstGeom>
          <a:noFill/>
          <a:ln>
            <a:noFill/>
          </a:ln>
        </p:spPr>
        <p:txBody>
          <a:bodyPr anchorCtr="0" anchor="t" bIns="91425" lIns="91425" rIns="91425" wrap="square" tIns="91425">
            <a:noAutofit/>
          </a:bodyPr>
          <a:lstStyle/>
          <a:p>
            <a:pPr lvl="0" rtl="0">
              <a:spcBef>
                <a:spcPts val="0"/>
              </a:spcBef>
              <a:buNone/>
            </a:pPr>
            <a:r>
              <a:rPr lang="en" sz="1800">
                <a:solidFill>
                  <a:srgbClr val="F1C232"/>
                </a:solidFill>
                <a:latin typeface="Droid Serif"/>
                <a:ea typeface="Droid Serif"/>
                <a:cs typeface="Droid Serif"/>
                <a:sym typeface="Droid Serif"/>
              </a:rPr>
              <a:t>(application, analysis, synthesis, and/or evaluation) in class,</a:t>
            </a:r>
            <a:r>
              <a:rPr lang="en" sz="1800">
                <a:solidFill>
                  <a:schemeClr val="dk1"/>
                </a:solidFill>
                <a:latin typeface="Droid Serif"/>
                <a:ea typeface="Droid Serif"/>
                <a:cs typeface="Droid Serif"/>
                <a:sym typeface="Droid Serif"/>
              </a:rPr>
              <a:t> where they have the support of their peers and instructor.” </a:t>
            </a:r>
          </a:p>
        </p:txBody>
      </p:sp>
      <p:sp>
        <p:nvSpPr>
          <p:cNvPr id="119" name="Shape 119"/>
          <p:cNvSpPr txBox="1"/>
          <p:nvPr/>
        </p:nvSpPr>
        <p:spPr>
          <a:xfrm>
            <a:off x="1171150" y="4840800"/>
            <a:ext cx="1322099" cy="302700"/>
          </a:xfrm>
          <a:prstGeom prst="rect">
            <a:avLst/>
          </a:prstGeom>
          <a:noFill/>
          <a:ln>
            <a:noFill/>
          </a:ln>
        </p:spPr>
        <p:txBody>
          <a:bodyPr anchorCtr="0" anchor="t" bIns="91425" lIns="91425" rIns="91425" wrap="square" tIns="91425">
            <a:noAutofit/>
          </a:bodyPr>
          <a:lstStyle/>
          <a:p>
            <a:pPr lvl="0" rtl="0">
              <a:spcBef>
                <a:spcPts val="0"/>
              </a:spcBef>
              <a:buNone/>
            </a:pPr>
            <a:r>
              <a:rPr lang="en" sz="1000"/>
              <a:t>Bloom’s taxonomy</a:t>
            </a:r>
          </a:p>
        </p:txBody>
      </p:sp>
      <p:sp>
        <p:nvSpPr>
          <p:cNvPr id="120" name="Shape 120"/>
          <p:cNvSpPr txBox="1"/>
          <p:nvPr/>
        </p:nvSpPr>
        <p:spPr>
          <a:xfrm>
            <a:off x="2287850" y="132800"/>
            <a:ext cx="6694200" cy="348900"/>
          </a:xfrm>
          <a:prstGeom prst="rect">
            <a:avLst/>
          </a:prstGeom>
          <a:noFill/>
          <a:ln>
            <a:noFill/>
          </a:ln>
        </p:spPr>
        <p:txBody>
          <a:bodyPr anchorCtr="0" anchor="t" bIns="91425" lIns="91425" rIns="91425" wrap="square" tIns="91425">
            <a:noAutofit/>
          </a:bodyPr>
          <a:lstStyle/>
          <a:p>
            <a:pPr lvl="0" rtl="0">
              <a:spcBef>
                <a:spcPts val="0"/>
              </a:spcBef>
              <a:buNone/>
            </a:pPr>
            <a:r>
              <a:rPr b="1" lang="en" sz="1800">
                <a:latin typeface="Droid Serif"/>
                <a:ea typeface="Droid Serif"/>
                <a:cs typeface="Droid Serif"/>
                <a:sym typeface="Droid Serif"/>
              </a:rPr>
              <a:t>Part 1: Blending Instruction by Creating Course Sites</a:t>
            </a: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